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3" roundtripDataSignature="AMtx7mjFBg0Wy+lFcPcyxEq18HYPJtvT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138360-F24A-400A-A118-07E3D22B548A}">
  <a:tblStyle styleId="{5D138360-F24A-400A-A118-07E3D22B548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4.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italic.fntdata"/><Relationship Id="rId14" Type="http://schemas.openxmlformats.org/officeDocument/2006/relationships/slide" Target="slides/slide8.xml"/><Relationship Id="rId36" Type="http://schemas.openxmlformats.org/officeDocument/2006/relationships/font" Target="fonts/Raleway-bold.fntdata"/><Relationship Id="rId17" Type="http://schemas.openxmlformats.org/officeDocument/2006/relationships/slide" Target="slides/slide11.xml"/><Relationship Id="rId39" Type="http://schemas.openxmlformats.org/officeDocument/2006/relationships/font" Target="fonts/Lato-regular.fntdata"/><Relationship Id="rId16" Type="http://schemas.openxmlformats.org/officeDocument/2006/relationships/slide" Target="slides/slide10.xml"/><Relationship Id="rId38" Type="http://schemas.openxmlformats.org/officeDocument/2006/relationships/font" Target="fonts/Raleway-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d9438bfba_8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3d9438bfba_8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d9438bfba_8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3d9438bfba_8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d9438bfba_8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d9438bfba_8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d9438bfba_6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d9438bfba_6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d9438bfba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d9438bfba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d9438bfb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d9438bfb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d9438bfba_9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d9438bfba_9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overall importance of each word to the documents in which they appear is equal to </a:t>
            </a:r>
            <a:r>
              <a:rPr b="1" lang="en" sz="1050">
                <a:solidFill>
                  <a:schemeClr val="dk1"/>
                </a:solidFill>
                <a:highlight>
                  <a:srgbClr val="FFFFFF"/>
                </a:highlight>
              </a:rPr>
              <a:t>TF * IDF</a:t>
            </a:r>
            <a:endParaRPr b="1"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This will give you a matrix where each column represents a word in the overview vocabulary (all the words that appear in at least one document) and each row represents a movie, as before.This is done to reduce the importance of words that occur frequently in plot overviews and therefore, their significance in computing the final similarity score.</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We see that over 19 different words were used to describe the 2677 movies in our dataset.</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cosine similarity to calculate a numeric quantity that denotes the similarity between two movies</a:t>
            </a:r>
            <a:endParaRPr sz="105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d9438bfba_6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3d9438bfba_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d9438bfba_6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d9438bfba_6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3d9438bfba_6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3d9438bfba_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d9438bfba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d9438bfba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d9438bfba_6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3d9438bfba_6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d9438bfba_9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d9438bfba_9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d9438bfba_9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3d9438bfba_9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d9438bfba_9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d9438bfba_9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d9438bfba_9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d9438bfba_9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d9438bfba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3d9438bfba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3d9438bfba_6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3d9438bfba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d9438bfba_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3d9438bfba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d9438bfba_6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3d9438bfba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d9438bfb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d9438bfba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d9438bfba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13d9438bfba_8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9"/>
          <p:cNvGrpSpPr/>
          <p:nvPr/>
        </p:nvGrpSpPr>
        <p:grpSpPr>
          <a:xfrm>
            <a:off x="830392" y="1191256"/>
            <a:ext cx="745763" cy="45826"/>
            <a:chOff x="4580561" y="2589004"/>
            <a:chExt cx="1064464" cy="25200"/>
          </a:xfrm>
        </p:grpSpPr>
        <p:sp>
          <p:nvSpPr>
            <p:cNvPr id="12" name="Google Shape;12;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8"/>
          <p:cNvGrpSpPr/>
          <p:nvPr/>
        </p:nvGrpSpPr>
        <p:grpSpPr>
          <a:xfrm>
            <a:off x="830392" y="4169130"/>
            <a:ext cx="745763" cy="45826"/>
            <a:chOff x="4580561" y="2589004"/>
            <a:chExt cx="1064464" cy="25200"/>
          </a:xfrm>
        </p:grpSpPr>
        <p:sp>
          <p:nvSpPr>
            <p:cNvPr id="75" name="Google Shape;75;p1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10"/>
          <p:cNvGrpSpPr/>
          <p:nvPr/>
        </p:nvGrpSpPr>
        <p:grpSpPr>
          <a:xfrm>
            <a:off x="830392" y="1191256"/>
            <a:ext cx="745763" cy="45826"/>
            <a:chOff x="4580561" y="2589004"/>
            <a:chExt cx="1064464" cy="25200"/>
          </a:xfrm>
        </p:grpSpPr>
        <p:sp>
          <p:nvSpPr>
            <p:cNvPr id="20" name="Google Shape;2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1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1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11"/>
          <p:cNvGrpSpPr/>
          <p:nvPr/>
        </p:nvGrpSpPr>
        <p:grpSpPr>
          <a:xfrm>
            <a:off x="830392" y="1191256"/>
            <a:ext cx="745763" cy="45826"/>
            <a:chOff x="4580561" y="2589004"/>
            <a:chExt cx="1064464" cy="25200"/>
          </a:xfrm>
        </p:grpSpPr>
        <p:sp>
          <p:nvSpPr>
            <p:cNvPr id="27" name="Google Shape;27;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1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1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12"/>
          <p:cNvGrpSpPr/>
          <p:nvPr/>
        </p:nvGrpSpPr>
        <p:grpSpPr>
          <a:xfrm>
            <a:off x="830392" y="1191256"/>
            <a:ext cx="745763" cy="45826"/>
            <a:chOff x="4580561" y="2589004"/>
            <a:chExt cx="1064464" cy="25200"/>
          </a:xfrm>
        </p:grpSpPr>
        <p:sp>
          <p:nvSpPr>
            <p:cNvPr id="34" name="Google Shape;34;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1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1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1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1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13"/>
          <p:cNvGrpSpPr/>
          <p:nvPr/>
        </p:nvGrpSpPr>
        <p:grpSpPr>
          <a:xfrm>
            <a:off x="830392" y="1191256"/>
            <a:ext cx="745763" cy="45826"/>
            <a:chOff x="4580561" y="2589004"/>
            <a:chExt cx="1064464" cy="25200"/>
          </a:xfrm>
        </p:grpSpPr>
        <p:sp>
          <p:nvSpPr>
            <p:cNvPr id="43" name="Google Shape;43;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1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14"/>
          <p:cNvGrpSpPr/>
          <p:nvPr/>
        </p:nvGrpSpPr>
        <p:grpSpPr>
          <a:xfrm>
            <a:off x="830392" y="1191256"/>
            <a:ext cx="745763" cy="45826"/>
            <a:chOff x="4580561" y="2589004"/>
            <a:chExt cx="1064464" cy="25200"/>
          </a:xfrm>
        </p:grpSpPr>
        <p:sp>
          <p:nvSpPr>
            <p:cNvPr id="50" name="Google Shape;5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1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1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15"/>
          <p:cNvGrpSpPr/>
          <p:nvPr/>
        </p:nvGrpSpPr>
        <p:grpSpPr>
          <a:xfrm>
            <a:off x="830392" y="4169130"/>
            <a:ext cx="745763" cy="45826"/>
            <a:chOff x="4580561" y="2589004"/>
            <a:chExt cx="1064464" cy="25200"/>
          </a:xfrm>
        </p:grpSpPr>
        <p:sp>
          <p:nvSpPr>
            <p:cNvPr id="57" name="Google Shape;57;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1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1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16"/>
          <p:cNvGrpSpPr/>
          <p:nvPr/>
        </p:nvGrpSpPr>
        <p:grpSpPr>
          <a:xfrm>
            <a:off x="830392" y="1191256"/>
            <a:ext cx="745763" cy="45826"/>
            <a:chOff x="4580561" y="2589004"/>
            <a:chExt cx="1064464" cy="25200"/>
          </a:xfrm>
        </p:grpSpPr>
        <p:sp>
          <p:nvSpPr>
            <p:cNvPr id="64" name="Google Shape;64;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1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1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1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slide" Target="/ppt/slides/slide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slide" Target="/ppt/slides/slide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slide" Target="/ppt/slides/slide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1.jpg"/><Relationship Id="rId5"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33.png"/><Relationship Id="rId6"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towardsdatascience.com/?source=post_page-----971bd274f421--------------------------------" TargetMode="External"/><Relationship Id="rId4" Type="http://schemas.openxmlformats.org/officeDocument/2006/relationships/hyperlink" Target="https://towardsdatascience.com/introduction-to-recommender-systems-1-971bd274f421" TargetMode="External"/><Relationship Id="rId10" Type="http://schemas.openxmlformats.org/officeDocument/2006/relationships/image" Target="../media/image1.png"/><Relationship Id="rId9" Type="http://schemas.openxmlformats.org/officeDocument/2006/relationships/image" Target="../media/image3.png"/><Relationship Id="rId5" Type="http://schemas.openxmlformats.org/officeDocument/2006/relationships/hyperlink" Target="https://goodboychan.github.io/" TargetMode="External"/><Relationship Id="rId6" Type="http://schemas.openxmlformats.org/officeDocument/2006/relationships/hyperlink" Target="https://goodboychan.github.io/python/datacamp/natural_language_processing/2020/07/17/04-TF-IDF-and-similarity-scores.html#Comparing-linear_kernel-and-cosine_similarity" TargetMode="External"/><Relationship Id="rId7" Type="http://schemas.openxmlformats.org/officeDocument/2006/relationships/hyperlink" Target="https://goodboychan.github.io/python/datacamp/natural_language_processing/2020/07/17/04-TF-IDF-and-similarity-scores.html#Comparing-linear_kernel-and-cosine_similarity" TargetMode="External"/><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kaggle.com/datasets/grouplens/movielens-20m-dataset?select=movie.csv" TargetMode="External"/><Relationship Id="rId4" Type="http://schemas.openxmlformats.org/officeDocument/2006/relationships/image" Target="../media/image6.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a:t>Movie Recommender System</a:t>
            </a:r>
            <a:endParaRPr/>
          </a:p>
        </p:txBody>
      </p:sp>
      <p:sp>
        <p:nvSpPr>
          <p:cNvPr id="87" name="Google Shape;87;p1"/>
          <p:cNvSpPr txBox="1"/>
          <p:nvPr>
            <p:ph idx="1" type="subTitle"/>
          </p:nvPr>
        </p:nvSpPr>
        <p:spPr>
          <a:xfrm>
            <a:off x="507225" y="2518350"/>
            <a:ext cx="7910400" cy="2625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b="1" lang="en">
                <a:solidFill>
                  <a:schemeClr val="dk2"/>
                </a:solidFill>
              </a:rPr>
              <a:t>Team 7:</a:t>
            </a:r>
            <a:endParaRPr b="1">
              <a:solidFill>
                <a:schemeClr val="dk2"/>
              </a:solidFill>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
                <a:solidFill>
                  <a:srgbClr val="000000"/>
                </a:solidFill>
              </a:rPr>
              <a:t>Amulya Balmuri</a:t>
            </a:r>
            <a:endParaRPr>
              <a:solidFill>
                <a:srgbClr val="000000"/>
              </a:solidFill>
            </a:endParaRPr>
          </a:p>
          <a:p>
            <a:pPr indent="0" lvl="0" marL="0" rtl="0" algn="l">
              <a:lnSpc>
                <a:spcPct val="100000"/>
              </a:lnSpc>
              <a:spcBef>
                <a:spcPts val="0"/>
              </a:spcBef>
              <a:spcAft>
                <a:spcPts val="0"/>
              </a:spcAft>
              <a:buSzPts val="1600"/>
              <a:buNone/>
            </a:pPr>
            <a:r>
              <a:rPr lang="en">
                <a:solidFill>
                  <a:srgbClr val="000000"/>
                </a:solidFill>
              </a:rPr>
              <a:t>Vamsi Krishna Malempati</a:t>
            </a:r>
            <a:endParaRPr>
              <a:solidFill>
                <a:srgbClr val="000000"/>
              </a:solidFill>
            </a:endParaRPr>
          </a:p>
          <a:p>
            <a:pPr indent="0" lvl="0" marL="0" rtl="0" algn="l">
              <a:lnSpc>
                <a:spcPct val="100000"/>
              </a:lnSpc>
              <a:spcBef>
                <a:spcPts val="0"/>
              </a:spcBef>
              <a:spcAft>
                <a:spcPts val="0"/>
              </a:spcAft>
              <a:buSzPts val="1600"/>
              <a:buNone/>
            </a:pPr>
            <a:r>
              <a:rPr lang="en">
                <a:solidFill>
                  <a:srgbClr val="000000"/>
                </a:solidFill>
              </a:rPr>
              <a:t>Deepa Pasunooru</a:t>
            </a:r>
            <a:endParaRPr>
              <a:solidFill>
                <a:srgbClr val="000000"/>
              </a:solidFill>
            </a:endParaRPr>
          </a:p>
          <a:p>
            <a:pPr indent="0" lvl="0" marL="0" rtl="0" algn="l">
              <a:lnSpc>
                <a:spcPct val="100000"/>
              </a:lnSpc>
              <a:spcBef>
                <a:spcPts val="0"/>
              </a:spcBef>
              <a:spcAft>
                <a:spcPts val="0"/>
              </a:spcAft>
              <a:buSzPts val="1600"/>
              <a:buNone/>
            </a:pPr>
            <a:r>
              <a:rPr lang="en">
                <a:solidFill>
                  <a:srgbClr val="000000"/>
                </a:solidFill>
              </a:rPr>
              <a:t>Satish Kumar MNV</a:t>
            </a:r>
            <a:endParaRPr>
              <a:solidFill>
                <a:srgbClr val="000000"/>
              </a:solidFill>
            </a:endParaRPr>
          </a:p>
          <a:p>
            <a:pPr indent="0" lvl="0" marL="0" rtl="0" algn="l">
              <a:lnSpc>
                <a:spcPct val="100000"/>
              </a:lnSpc>
              <a:spcBef>
                <a:spcPts val="0"/>
              </a:spcBef>
              <a:spcAft>
                <a:spcPts val="0"/>
              </a:spcAft>
              <a:buSzPts val="1600"/>
              <a:buNone/>
            </a:pPr>
            <a:r>
              <a:rPr lang="en">
                <a:solidFill>
                  <a:srgbClr val="000000"/>
                </a:solidFill>
              </a:rPr>
              <a:t>Swathi Sukumar</a:t>
            </a:r>
            <a:endParaRPr>
              <a:solidFill>
                <a:srgbClr val="000000"/>
              </a:solidFill>
            </a:endParaRPr>
          </a:p>
          <a:p>
            <a:pPr indent="0" lvl="0" marL="0" rtl="0" algn="l">
              <a:lnSpc>
                <a:spcPct val="100000"/>
              </a:lnSpc>
              <a:spcBef>
                <a:spcPts val="0"/>
              </a:spcBef>
              <a:spcAft>
                <a:spcPts val="0"/>
              </a:spcAft>
              <a:buSzPts val="1600"/>
              <a:buNone/>
            </a:pPr>
            <a:r>
              <a:rPr lang="en">
                <a:solidFill>
                  <a:srgbClr val="000000"/>
                </a:solidFill>
              </a:rPr>
              <a:t>Rahul Choubisa</a:t>
            </a:r>
            <a:endParaRPr>
              <a:solidFill>
                <a:srgbClr val="000000"/>
              </a:solidFill>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sp>
        <p:nvSpPr>
          <p:cNvPr id="88" name="Google Shape;8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9" name="Google Shape;89;p1"/>
          <p:cNvPicPr preferRelativeResize="0"/>
          <p:nvPr/>
        </p:nvPicPr>
        <p:blipFill rotWithShape="1">
          <a:blip r:embed="rId3">
            <a:alphaModFix/>
          </a:blip>
          <a:srcRect b="0" l="0" r="0" t="0"/>
          <a:stretch/>
        </p:blipFill>
        <p:spPr>
          <a:xfrm>
            <a:off x="3212825" y="2055625"/>
            <a:ext cx="5204800" cy="2927700"/>
          </a:xfrm>
          <a:prstGeom prst="rect">
            <a:avLst/>
          </a:prstGeom>
          <a:noFill/>
          <a:ln>
            <a:noFill/>
          </a:ln>
        </p:spPr>
      </p:pic>
      <p:pic>
        <p:nvPicPr>
          <p:cNvPr id="90" name="Google Shape;90;p1"/>
          <p:cNvPicPr preferRelativeResize="0"/>
          <p:nvPr/>
        </p:nvPicPr>
        <p:blipFill>
          <a:blip r:embed="rId4">
            <a:alphaModFix/>
          </a:blip>
          <a:stretch>
            <a:fillRect/>
          </a:stretch>
        </p:blipFill>
        <p:spPr>
          <a:xfrm>
            <a:off x="8287800" y="0"/>
            <a:ext cx="856200" cy="107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3d9438bfba_8_43"/>
          <p:cNvSpPr txBox="1"/>
          <p:nvPr>
            <p:ph type="title"/>
          </p:nvPr>
        </p:nvSpPr>
        <p:spPr>
          <a:xfrm>
            <a:off x="847600" y="704300"/>
            <a:ext cx="7688700" cy="525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a:t>
            </a:r>
            <a:endParaRPr/>
          </a:p>
        </p:txBody>
      </p:sp>
      <p:sp>
        <p:nvSpPr>
          <p:cNvPr id="167" name="Google Shape;167;g13d9438bfba_8_43"/>
          <p:cNvSpPr txBox="1"/>
          <p:nvPr>
            <p:ph idx="1" type="body"/>
          </p:nvPr>
        </p:nvSpPr>
        <p:spPr>
          <a:xfrm>
            <a:off x="424825" y="2020300"/>
            <a:ext cx="5490000" cy="2261100"/>
          </a:xfrm>
          <a:prstGeom prst="rect">
            <a:avLst/>
          </a:prstGeom>
          <a:noFill/>
          <a:ln>
            <a:noFill/>
          </a:ln>
        </p:spPr>
        <p:txBody>
          <a:bodyPr anchorCtr="0" anchor="t" bIns="91425" lIns="91425" spcFirstLastPara="1" rIns="91425" wrap="square" tIns="91425">
            <a:noAutofit/>
          </a:bodyPr>
          <a:lstStyle/>
          <a:p>
            <a:pPr indent="0" lvl="0" marL="457200" rtl="0" algn="just">
              <a:lnSpc>
                <a:spcPct val="190000"/>
              </a:lnSpc>
              <a:spcBef>
                <a:spcPts val="0"/>
              </a:spcBef>
              <a:spcAft>
                <a:spcPts val="0"/>
              </a:spcAft>
              <a:buNone/>
            </a:pPr>
            <a:r>
              <a:t/>
            </a:r>
            <a:endParaRPr sz="1305">
              <a:solidFill>
                <a:srgbClr val="000000"/>
              </a:solidFill>
            </a:endParaRPr>
          </a:p>
          <a:p>
            <a:pPr indent="0" lvl="0" marL="0" rtl="0" algn="just">
              <a:lnSpc>
                <a:spcPct val="190000"/>
              </a:lnSpc>
              <a:spcBef>
                <a:spcPts val="1200"/>
              </a:spcBef>
              <a:spcAft>
                <a:spcPts val="0"/>
              </a:spcAft>
              <a:buSzPts val="935"/>
              <a:buNone/>
            </a:pPr>
            <a:r>
              <a:t/>
            </a:r>
            <a:endParaRPr sz="1305"/>
          </a:p>
          <a:p>
            <a:pPr indent="0" lvl="0" marL="0" rtl="0" algn="just">
              <a:lnSpc>
                <a:spcPct val="190000"/>
              </a:lnSpc>
              <a:spcBef>
                <a:spcPts val="1200"/>
              </a:spcBef>
              <a:spcAft>
                <a:spcPts val="1200"/>
              </a:spcAft>
              <a:buSzPts val="935"/>
              <a:buNone/>
            </a:pPr>
            <a:r>
              <a:t/>
            </a:r>
            <a:endParaRPr sz="1305"/>
          </a:p>
        </p:txBody>
      </p:sp>
      <p:sp>
        <p:nvSpPr>
          <p:cNvPr id="168" name="Google Shape;168;g13d9438bfba_8_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9" name="Google Shape;169;g13d9438bfba_8_43"/>
          <p:cNvPicPr preferRelativeResize="0"/>
          <p:nvPr/>
        </p:nvPicPr>
        <p:blipFill>
          <a:blip r:embed="rId3">
            <a:alphaModFix/>
          </a:blip>
          <a:stretch>
            <a:fillRect/>
          </a:stretch>
        </p:blipFill>
        <p:spPr>
          <a:xfrm>
            <a:off x="4737425" y="2020300"/>
            <a:ext cx="4137749" cy="3079874"/>
          </a:xfrm>
          <a:prstGeom prst="rect">
            <a:avLst/>
          </a:prstGeom>
          <a:noFill/>
          <a:ln>
            <a:noFill/>
          </a:ln>
        </p:spPr>
      </p:pic>
      <p:pic>
        <p:nvPicPr>
          <p:cNvPr id="170" name="Google Shape;170;g13d9438bfba_8_43"/>
          <p:cNvPicPr preferRelativeResize="0"/>
          <p:nvPr/>
        </p:nvPicPr>
        <p:blipFill>
          <a:blip r:embed="rId4">
            <a:alphaModFix/>
          </a:blip>
          <a:stretch>
            <a:fillRect/>
          </a:stretch>
        </p:blipFill>
        <p:spPr>
          <a:xfrm>
            <a:off x="358287" y="2020300"/>
            <a:ext cx="4379125" cy="2957275"/>
          </a:xfrm>
          <a:prstGeom prst="rect">
            <a:avLst/>
          </a:prstGeom>
          <a:noFill/>
          <a:ln>
            <a:noFill/>
          </a:ln>
        </p:spPr>
      </p:pic>
      <p:sp>
        <p:nvSpPr>
          <p:cNvPr id="171" name="Google Shape;171;g13d9438bfba_8_43"/>
          <p:cNvSpPr txBox="1"/>
          <p:nvPr/>
        </p:nvSpPr>
        <p:spPr>
          <a:xfrm>
            <a:off x="321300" y="1432350"/>
            <a:ext cx="8501400" cy="615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lang="en" sz="1300">
                <a:latin typeface="Lato"/>
                <a:ea typeface="Lato"/>
                <a:cs typeface="Lato"/>
                <a:sym typeface="Lato"/>
              </a:rPr>
              <a:t>These are the highest ratings given by the users, and the other graph can explain about the largely rated movie in the particular year, rated by the particular user.</a:t>
            </a:r>
            <a:endParaRPr sz="1505">
              <a:latin typeface="Lato"/>
              <a:ea typeface="Lato"/>
              <a:cs typeface="Lato"/>
              <a:sym typeface="Lato"/>
            </a:endParaRPr>
          </a:p>
        </p:txBody>
      </p:sp>
      <p:pic>
        <p:nvPicPr>
          <p:cNvPr id="172" name="Google Shape;172;g13d9438bfba_8_43"/>
          <p:cNvPicPr preferRelativeResize="0"/>
          <p:nvPr/>
        </p:nvPicPr>
        <p:blipFill>
          <a:blip r:embed="rId5">
            <a:alphaModFix/>
          </a:blip>
          <a:stretch>
            <a:fillRect/>
          </a:stretch>
        </p:blipFill>
        <p:spPr>
          <a:xfrm>
            <a:off x="8287800" y="0"/>
            <a:ext cx="856200" cy="107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3d9438bfba_8_37"/>
          <p:cNvSpPr txBox="1"/>
          <p:nvPr>
            <p:ph type="title"/>
          </p:nvPr>
        </p:nvSpPr>
        <p:spPr>
          <a:xfrm>
            <a:off x="727638" y="6516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a:t>
            </a:r>
            <a:endParaRPr/>
          </a:p>
        </p:txBody>
      </p:sp>
      <p:sp>
        <p:nvSpPr>
          <p:cNvPr id="178" name="Google Shape;178;g13d9438bfba_8_37"/>
          <p:cNvSpPr txBox="1"/>
          <p:nvPr>
            <p:ph idx="1" type="body"/>
          </p:nvPr>
        </p:nvSpPr>
        <p:spPr>
          <a:xfrm>
            <a:off x="444675" y="1305500"/>
            <a:ext cx="4179000" cy="13596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rgbClr val="000000"/>
                </a:solidFill>
              </a:rPr>
              <a:t>Based on the rating, we observed that (film_noir) got the highest rating genre  and the least rated genre is (Horror)</a:t>
            </a:r>
            <a:r>
              <a:rPr lang="en">
                <a:solidFill>
                  <a:srgbClr val="000000"/>
                </a:solidFill>
              </a:rPr>
              <a:t>.</a:t>
            </a:r>
            <a:endParaRPr>
              <a:solidFill>
                <a:srgbClr val="000000"/>
              </a:solidFill>
            </a:endParaRPr>
          </a:p>
          <a:p>
            <a:pPr indent="0" lvl="0" marL="0" rtl="0" algn="l">
              <a:spcBef>
                <a:spcPts val="1200"/>
              </a:spcBef>
              <a:spcAft>
                <a:spcPts val="0"/>
              </a:spcAft>
              <a:buNone/>
            </a:pPr>
            <a:r>
              <a:rPr lang="en">
                <a:solidFill>
                  <a:srgbClr val="000000"/>
                </a:solidFill>
              </a:rPr>
              <a:t>Over the period of time, almost all genres maintained equilibrium, with peak times for certain genres.</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1200"/>
              </a:spcBef>
              <a:spcAft>
                <a:spcPts val="0"/>
              </a:spcAft>
              <a:buNone/>
            </a:pPr>
            <a:r>
              <a:rPr lang="en" sz="1200">
                <a:solidFill>
                  <a:srgbClr val="000000"/>
                </a:solidFill>
              </a:rPr>
              <a:t> </a:t>
            </a:r>
            <a:endParaRPr sz="1200">
              <a:solidFill>
                <a:srgbClr val="000000"/>
              </a:solidFill>
            </a:endParaRPr>
          </a:p>
          <a:p>
            <a:pPr indent="0" lvl="0" marL="0" rtl="0" algn="just">
              <a:lnSpc>
                <a:spcPct val="190000"/>
              </a:lnSpc>
              <a:spcBef>
                <a:spcPts val="1200"/>
              </a:spcBef>
              <a:spcAft>
                <a:spcPts val="0"/>
              </a:spcAft>
              <a:buNone/>
            </a:pPr>
            <a:r>
              <a:t/>
            </a:r>
            <a:endParaRPr sz="1305">
              <a:solidFill>
                <a:srgbClr val="000000"/>
              </a:solidFill>
            </a:endParaRPr>
          </a:p>
          <a:p>
            <a:pPr indent="0" lvl="0" marL="457200" rtl="0" algn="just">
              <a:lnSpc>
                <a:spcPct val="190000"/>
              </a:lnSpc>
              <a:spcBef>
                <a:spcPts val="0"/>
              </a:spcBef>
              <a:spcAft>
                <a:spcPts val="0"/>
              </a:spcAft>
              <a:buNone/>
            </a:pPr>
            <a:r>
              <a:t/>
            </a:r>
            <a:endParaRPr sz="1305">
              <a:solidFill>
                <a:srgbClr val="000000"/>
              </a:solidFill>
            </a:endParaRPr>
          </a:p>
          <a:p>
            <a:pPr indent="0" lvl="0" marL="0" rtl="0" algn="just">
              <a:lnSpc>
                <a:spcPct val="190000"/>
              </a:lnSpc>
              <a:spcBef>
                <a:spcPts val="1200"/>
              </a:spcBef>
              <a:spcAft>
                <a:spcPts val="0"/>
              </a:spcAft>
              <a:buSzPts val="935"/>
              <a:buNone/>
            </a:pPr>
            <a:r>
              <a:t/>
            </a:r>
            <a:endParaRPr sz="1305"/>
          </a:p>
          <a:p>
            <a:pPr indent="0" lvl="0" marL="0" rtl="0" algn="just">
              <a:lnSpc>
                <a:spcPct val="190000"/>
              </a:lnSpc>
              <a:spcBef>
                <a:spcPts val="1200"/>
              </a:spcBef>
              <a:spcAft>
                <a:spcPts val="1200"/>
              </a:spcAft>
              <a:buSzPts val="935"/>
              <a:buNone/>
            </a:pPr>
            <a:r>
              <a:t/>
            </a:r>
            <a:endParaRPr sz="1305"/>
          </a:p>
        </p:txBody>
      </p:sp>
      <p:sp>
        <p:nvSpPr>
          <p:cNvPr id="179" name="Google Shape;179;g13d9438bfba_8_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80" name="Google Shape;180;g13d9438bfba_8_37"/>
          <p:cNvPicPr preferRelativeResize="0"/>
          <p:nvPr/>
        </p:nvPicPr>
        <p:blipFill>
          <a:blip r:embed="rId3">
            <a:alphaModFix/>
          </a:blip>
          <a:stretch>
            <a:fillRect/>
          </a:stretch>
        </p:blipFill>
        <p:spPr>
          <a:xfrm>
            <a:off x="5074199" y="541400"/>
            <a:ext cx="3930926" cy="2444349"/>
          </a:xfrm>
          <a:prstGeom prst="rect">
            <a:avLst/>
          </a:prstGeom>
          <a:noFill/>
          <a:ln>
            <a:noFill/>
          </a:ln>
        </p:spPr>
      </p:pic>
      <p:pic>
        <p:nvPicPr>
          <p:cNvPr id="181" name="Google Shape;181;g13d9438bfba_8_37"/>
          <p:cNvPicPr preferRelativeResize="0"/>
          <p:nvPr/>
        </p:nvPicPr>
        <p:blipFill>
          <a:blip r:embed="rId4">
            <a:alphaModFix/>
          </a:blip>
          <a:stretch>
            <a:fillRect/>
          </a:stretch>
        </p:blipFill>
        <p:spPr>
          <a:xfrm>
            <a:off x="36675" y="2901625"/>
            <a:ext cx="9048325" cy="2326450"/>
          </a:xfrm>
          <a:prstGeom prst="rect">
            <a:avLst/>
          </a:prstGeom>
          <a:noFill/>
          <a:ln>
            <a:noFill/>
          </a:ln>
        </p:spPr>
      </p:pic>
      <p:pic>
        <p:nvPicPr>
          <p:cNvPr id="182" name="Google Shape;182;g13d9438bfba_8_37"/>
          <p:cNvPicPr preferRelativeResize="0"/>
          <p:nvPr/>
        </p:nvPicPr>
        <p:blipFill>
          <a:blip r:embed="rId5">
            <a:alphaModFix/>
          </a:blip>
          <a:stretch>
            <a:fillRect/>
          </a:stretch>
        </p:blipFill>
        <p:spPr>
          <a:xfrm>
            <a:off x="8287800" y="0"/>
            <a:ext cx="856200" cy="1073650"/>
          </a:xfrm>
          <a:prstGeom prst="rect">
            <a:avLst/>
          </a:prstGeom>
          <a:noFill/>
          <a:ln>
            <a:noFill/>
          </a:ln>
        </p:spPr>
      </p:pic>
      <p:sp>
        <p:nvSpPr>
          <p:cNvPr id="183" name="Google Shape;183;g13d9438bfba_8_37"/>
          <p:cNvSpPr txBox="1"/>
          <p:nvPr/>
        </p:nvSpPr>
        <p:spPr>
          <a:xfrm>
            <a:off x="505200" y="4091675"/>
            <a:ext cx="8133600" cy="1136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550">
                <a:solidFill>
                  <a:srgbClr val="FF9900"/>
                </a:solidFill>
                <a:highlight>
                  <a:srgbClr val="FFFFFE"/>
                </a:highlight>
                <a:latin typeface="Courier New"/>
                <a:ea typeface="Courier New"/>
                <a:cs typeface="Courier New"/>
                <a:sym typeface="Courier New"/>
              </a:rPr>
              <a:t>Action Orange</a:t>
            </a:r>
            <a:endParaRPr b="1" sz="550">
              <a:solidFill>
                <a:srgbClr val="FF99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550">
                <a:solidFill>
                  <a:srgbClr val="274E13"/>
                </a:solidFill>
                <a:highlight>
                  <a:srgbClr val="FFFFFE"/>
                </a:highlight>
                <a:latin typeface="Courier New"/>
                <a:ea typeface="Courier New"/>
                <a:cs typeface="Courier New"/>
                <a:sym typeface="Courier New"/>
              </a:rPr>
              <a:t>Drama green</a:t>
            </a:r>
            <a:endParaRPr b="1" sz="550">
              <a:solidFill>
                <a:srgbClr val="274E13"/>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550">
                <a:solidFill>
                  <a:srgbClr val="4A86E8"/>
                </a:solidFill>
                <a:highlight>
                  <a:srgbClr val="FFFFFE"/>
                </a:highlight>
                <a:latin typeface="Courier New"/>
                <a:ea typeface="Courier New"/>
                <a:cs typeface="Courier New"/>
                <a:sym typeface="Courier New"/>
              </a:rPr>
              <a:t> Mystery blue </a:t>
            </a:r>
            <a:endParaRPr b="1" sz="550">
              <a:solidFill>
                <a:srgbClr val="4A86E8"/>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550">
                <a:solidFill>
                  <a:srgbClr val="008000"/>
                </a:solidFill>
                <a:highlight>
                  <a:srgbClr val="FFFFFE"/>
                </a:highlight>
                <a:latin typeface="Courier New"/>
                <a:ea typeface="Courier New"/>
                <a:cs typeface="Courier New"/>
                <a:sym typeface="Courier New"/>
              </a:rPr>
              <a:t> Documentary light green</a:t>
            </a:r>
            <a:endParaRPr b="1" sz="5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550">
                <a:solidFill>
                  <a:srgbClr val="008000"/>
                </a:solidFill>
                <a:highlight>
                  <a:srgbClr val="FFFFFE"/>
                </a:highlight>
                <a:latin typeface="Courier New"/>
                <a:ea typeface="Courier New"/>
                <a:cs typeface="Courier New"/>
                <a:sym typeface="Courier New"/>
              </a:rPr>
              <a:t> </a:t>
            </a:r>
            <a:r>
              <a:rPr b="1" lang="en" sz="550">
                <a:solidFill>
                  <a:srgbClr val="FF00FF"/>
                </a:solidFill>
                <a:highlight>
                  <a:srgbClr val="FFFFFE"/>
                </a:highlight>
                <a:latin typeface="Courier New"/>
                <a:ea typeface="Courier New"/>
                <a:cs typeface="Courier New"/>
                <a:sym typeface="Courier New"/>
              </a:rPr>
              <a:t>Thriller pink</a:t>
            </a:r>
            <a:endParaRPr b="1" sz="550">
              <a:solidFill>
                <a:srgbClr val="FF00FF"/>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3d9438bfba_8_58"/>
          <p:cNvSpPr txBox="1"/>
          <p:nvPr>
            <p:ph type="title"/>
          </p:nvPr>
        </p:nvSpPr>
        <p:spPr>
          <a:xfrm>
            <a:off x="213725" y="1290225"/>
            <a:ext cx="3621300" cy="535200"/>
          </a:xfrm>
          <a:prstGeom prst="rect">
            <a:avLst/>
          </a:prstGeom>
        </p:spPr>
        <p:txBody>
          <a:bodyPr anchorCtr="0" anchor="t" bIns="91425" lIns="91425" spcFirstLastPara="1" rIns="91425" wrap="square" tIns="91425">
            <a:normAutofit fontScale="90000"/>
          </a:bodyPr>
          <a:lstStyle/>
          <a:p>
            <a:pPr indent="0" lvl="0" marL="457200" rtl="0" algn="l">
              <a:lnSpc>
                <a:spcPct val="115000"/>
              </a:lnSpc>
              <a:spcBef>
                <a:spcPts val="0"/>
              </a:spcBef>
              <a:spcAft>
                <a:spcPts val="0"/>
              </a:spcAft>
              <a:buNone/>
            </a:pPr>
            <a:r>
              <a:rPr lang="en"/>
              <a:t>Data Exploration</a:t>
            </a:r>
            <a:endParaRPr/>
          </a:p>
        </p:txBody>
      </p:sp>
      <p:sp>
        <p:nvSpPr>
          <p:cNvPr id="189" name="Google Shape;189;g13d9438bfba_8_5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90" name="Google Shape;190;g13d9438bfba_8_58"/>
          <p:cNvPicPr preferRelativeResize="0"/>
          <p:nvPr/>
        </p:nvPicPr>
        <p:blipFill>
          <a:blip r:embed="rId3">
            <a:alphaModFix/>
          </a:blip>
          <a:stretch>
            <a:fillRect/>
          </a:stretch>
        </p:blipFill>
        <p:spPr>
          <a:xfrm>
            <a:off x="4676600" y="2029250"/>
            <a:ext cx="4467399" cy="2983400"/>
          </a:xfrm>
          <a:prstGeom prst="rect">
            <a:avLst/>
          </a:prstGeom>
          <a:noFill/>
          <a:ln>
            <a:noFill/>
          </a:ln>
        </p:spPr>
      </p:pic>
      <p:pic>
        <p:nvPicPr>
          <p:cNvPr id="191" name="Google Shape;191;g13d9438bfba_8_58"/>
          <p:cNvPicPr preferRelativeResize="0"/>
          <p:nvPr/>
        </p:nvPicPr>
        <p:blipFill>
          <a:blip r:embed="rId4">
            <a:alphaModFix/>
          </a:blip>
          <a:stretch>
            <a:fillRect/>
          </a:stretch>
        </p:blipFill>
        <p:spPr>
          <a:xfrm>
            <a:off x="135538" y="2029250"/>
            <a:ext cx="4379174" cy="2983401"/>
          </a:xfrm>
          <a:prstGeom prst="rect">
            <a:avLst/>
          </a:prstGeom>
          <a:noFill/>
          <a:ln>
            <a:noFill/>
          </a:ln>
        </p:spPr>
      </p:pic>
      <p:pic>
        <p:nvPicPr>
          <p:cNvPr id="192" name="Google Shape;192;g13d9438bfba_8_58"/>
          <p:cNvPicPr preferRelativeResize="0"/>
          <p:nvPr/>
        </p:nvPicPr>
        <p:blipFill>
          <a:blip r:embed="rId5">
            <a:alphaModFix/>
          </a:blip>
          <a:stretch>
            <a:fillRect/>
          </a:stretch>
        </p:blipFill>
        <p:spPr>
          <a:xfrm>
            <a:off x="8287800" y="0"/>
            <a:ext cx="856200" cy="107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3d9438bfba_6_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Selection</a:t>
            </a:r>
            <a:endParaRPr/>
          </a:p>
        </p:txBody>
      </p:sp>
      <p:sp>
        <p:nvSpPr>
          <p:cNvPr id="198" name="Google Shape;198;g13d9438bfba_6_90"/>
          <p:cNvSpPr txBox="1"/>
          <p:nvPr>
            <p:ph idx="1" type="body"/>
          </p:nvPr>
        </p:nvSpPr>
        <p:spPr>
          <a:xfrm>
            <a:off x="729450" y="2098850"/>
            <a:ext cx="7688700" cy="22611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Clr>
                <a:srgbClr val="000000"/>
              </a:buClr>
              <a:buSzPts val="1300"/>
              <a:buFont typeface="Lato"/>
              <a:buChar char="●"/>
            </a:pPr>
            <a:r>
              <a:rPr lang="en">
                <a:solidFill>
                  <a:srgbClr val="000000"/>
                </a:solidFill>
              </a:rPr>
              <a:t>We need a metric to score or rate movie</a:t>
            </a:r>
            <a:endParaRPr>
              <a:solidFill>
                <a:srgbClr val="000000"/>
              </a:solidFill>
            </a:endParaRPr>
          </a:p>
          <a:p>
            <a:pPr indent="-311150" lvl="0" marL="457200" rtl="0" algn="l">
              <a:spcBef>
                <a:spcPts val="0"/>
              </a:spcBef>
              <a:spcAft>
                <a:spcPts val="0"/>
              </a:spcAft>
              <a:buClr>
                <a:srgbClr val="000000"/>
              </a:buClr>
              <a:buSzPts val="1300"/>
              <a:buFont typeface="Lato"/>
              <a:buChar char="●"/>
            </a:pPr>
            <a:r>
              <a:rPr lang="en">
                <a:solidFill>
                  <a:srgbClr val="000000"/>
                </a:solidFill>
              </a:rPr>
              <a:t>We will merge the movie and ratings data</a:t>
            </a:r>
            <a:endParaRPr>
              <a:solidFill>
                <a:srgbClr val="000000"/>
              </a:solidFill>
            </a:endParaRPr>
          </a:p>
          <a:p>
            <a:pPr indent="-311150" lvl="0" marL="457200" rtl="0" algn="l">
              <a:spcBef>
                <a:spcPts val="0"/>
              </a:spcBef>
              <a:spcAft>
                <a:spcPts val="0"/>
              </a:spcAft>
              <a:buClr>
                <a:srgbClr val="000000"/>
              </a:buClr>
              <a:buSzPts val="1300"/>
              <a:buFont typeface="Lato"/>
              <a:buChar char="●"/>
            </a:pPr>
            <a:r>
              <a:rPr lang="en">
                <a:solidFill>
                  <a:srgbClr val="000000"/>
                </a:solidFill>
              </a:rPr>
              <a:t>Calculate the score for every movie</a:t>
            </a:r>
            <a:endParaRPr>
              <a:solidFill>
                <a:srgbClr val="000000"/>
              </a:solidFill>
            </a:endParaRPr>
          </a:p>
          <a:p>
            <a:pPr indent="-311150" lvl="0" marL="457200" rtl="0" algn="l">
              <a:spcBef>
                <a:spcPts val="0"/>
              </a:spcBef>
              <a:spcAft>
                <a:spcPts val="0"/>
              </a:spcAft>
              <a:buClr>
                <a:srgbClr val="000000"/>
              </a:buClr>
              <a:buSzPts val="1300"/>
              <a:buFont typeface="Lato"/>
              <a:buChar char="●"/>
            </a:pPr>
            <a:r>
              <a:rPr lang="en">
                <a:solidFill>
                  <a:srgbClr val="000000"/>
                </a:solidFill>
              </a:rPr>
              <a:t>Sort the scores and recommend the best rated movie to the users.</a:t>
            </a:r>
            <a:endParaRPr>
              <a:solidFill>
                <a:srgbClr val="000000"/>
              </a:solidFill>
            </a:endParaRPr>
          </a:p>
          <a:p>
            <a:pPr indent="0" lvl="0" marL="0" rtl="0" algn="l">
              <a:spcBef>
                <a:spcPts val="1500"/>
              </a:spcBef>
              <a:spcAft>
                <a:spcPts val="0"/>
              </a:spcAft>
              <a:buNone/>
            </a:pPr>
            <a:r>
              <a:t/>
            </a:r>
            <a:endParaRPr>
              <a:solidFill>
                <a:srgbClr val="000000"/>
              </a:solidFill>
            </a:endParaRPr>
          </a:p>
          <a:p>
            <a:pPr indent="0" lvl="0" marL="0" rtl="0" algn="l">
              <a:spcBef>
                <a:spcPts val="1500"/>
              </a:spcBef>
              <a:spcAft>
                <a:spcPts val="0"/>
              </a:spcAft>
              <a:buNone/>
            </a:pPr>
            <a:r>
              <a:t/>
            </a:r>
            <a:endParaRPr>
              <a:solidFill>
                <a:srgbClr val="000000"/>
              </a:solidFill>
            </a:endParaRPr>
          </a:p>
          <a:p>
            <a:pPr indent="457200" lvl="0" marL="457200" rtl="0" algn="l">
              <a:spcBef>
                <a:spcPts val="1500"/>
              </a:spcBef>
              <a:spcAft>
                <a:spcPts val="1500"/>
              </a:spcAft>
              <a:buNone/>
            </a:pPr>
            <a:r>
              <a:rPr lang="en">
                <a:solidFill>
                  <a:srgbClr val="000000"/>
                </a:solidFill>
              </a:rPr>
              <a:t>V is the number of votes for the movie;  M is the minimum votes required to be listed in the chart(40); R is the average  rating of the movie; And C is the mean vote across the whole report</a:t>
            </a:r>
            <a:endParaRPr>
              <a:solidFill>
                <a:srgbClr val="000000"/>
              </a:solidFill>
            </a:endParaRPr>
          </a:p>
        </p:txBody>
      </p:sp>
      <p:sp>
        <p:nvSpPr>
          <p:cNvPr id="199" name="Google Shape;199;g13d9438bfba_6_9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00" name="Google Shape;200;g13d9438bfba_6_90"/>
          <p:cNvPicPr preferRelativeResize="0"/>
          <p:nvPr/>
        </p:nvPicPr>
        <p:blipFill>
          <a:blip r:embed="rId3">
            <a:alphaModFix/>
          </a:blip>
          <a:stretch>
            <a:fillRect/>
          </a:stretch>
        </p:blipFill>
        <p:spPr>
          <a:xfrm>
            <a:off x="8287800" y="0"/>
            <a:ext cx="856200" cy="1073650"/>
          </a:xfrm>
          <a:prstGeom prst="rect">
            <a:avLst/>
          </a:prstGeom>
          <a:noFill/>
          <a:ln>
            <a:noFill/>
          </a:ln>
        </p:spPr>
      </p:pic>
      <p:pic>
        <p:nvPicPr>
          <p:cNvPr id="201" name="Google Shape;201;g13d9438bfba_6_90"/>
          <p:cNvPicPr preferRelativeResize="0"/>
          <p:nvPr/>
        </p:nvPicPr>
        <p:blipFill>
          <a:blip r:embed="rId4">
            <a:alphaModFix/>
          </a:blip>
          <a:stretch>
            <a:fillRect/>
          </a:stretch>
        </p:blipFill>
        <p:spPr>
          <a:xfrm>
            <a:off x="1807125" y="3165250"/>
            <a:ext cx="4505325" cy="685800"/>
          </a:xfrm>
          <a:prstGeom prst="rect">
            <a:avLst/>
          </a:prstGeom>
          <a:noFill/>
          <a:ln>
            <a:noFill/>
          </a:ln>
        </p:spPr>
      </p:pic>
      <p:sp>
        <p:nvSpPr>
          <p:cNvPr id="202" name="Google Shape;202;g13d9438bfba_6_90"/>
          <p:cNvSpPr txBox="1"/>
          <p:nvPr/>
        </p:nvSpPr>
        <p:spPr>
          <a:xfrm>
            <a:off x="6488000" y="4627550"/>
            <a:ext cx="2048400" cy="4002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action="ppaction://hlinksldjump" r:id="rId5"/>
              </a:rPr>
              <a:t>Data Selection Code</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3d9438bfba_9_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Collaborative Filtering</a:t>
            </a:r>
            <a:endParaRPr/>
          </a:p>
        </p:txBody>
      </p:sp>
      <p:sp>
        <p:nvSpPr>
          <p:cNvPr id="208" name="Google Shape;208;g13d9438bfba_9_0"/>
          <p:cNvSpPr txBox="1"/>
          <p:nvPr>
            <p:ph idx="1" type="body"/>
          </p:nvPr>
        </p:nvSpPr>
        <p:spPr>
          <a:xfrm>
            <a:off x="113675" y="1805025"/>
            <a:ext cx="6313500" cy="2826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i="1" lang="en">
                <a:solidFill>
                  <a:srgbClr val="292929"/>
                </a:solidFill>
                <a:highlight>
                  <a:srgbClr val="FFFFFF"/>
                </a:highlight>
              </a:rPr>
              <a:t>Uses other users’ preferences and taste to recommend new items to a user. Find similar users (or items) to recommend new items which where liked by those users,</a:t>
            </a:r>
            <a:endParaRPr b="1" i="1" sz="1100">
              <a:solidFill>
                <a:schemeClr val="dk2"/>
              </a:solidFill>
            </a:endParaRPr>
          </a:p>
          <a:p>
            <a:pPr indent="-311150" lvl="0" marL="457200" rtl="0" algn="just">
              <a:lnSpc>
                <a:spcPct val="150000"/>
              </a:lnSpc>
              <a:spcBef>
                <a:spcPts val="0"/>
              </a:spcBef>
              <a:spcAft>
                <a:spcPts val="0"/>
              </a:spcAft>
              <a:buClr>
                <a:schemeClr val="dk2"/>
              </a:buClr>
              <a:buSzPts val="1300"/>
              <a:buAutoNum type="arabicPeriod"/>
            </a:pPr>
            <a:r>
              <a:rPr b="1" lang="en">
                <a:solidFill>
                  <a:schemeClr val="dk2"/>
                </a:solidFill>
              </a:rPr>
              <a:t>Merge the datasets :</a:t>
            </a:r>
            <a:r>
              <a:rPr lang="en">
                <a:solidFill>
                  <a:schemeClr val="dk2"/>
                </a:solidFill>
              </a:rPr>
              <a:t> Comprehensive list of userid,movie id and  ratings were formed</a:t>
            </a:r>
            <a:endParaRPr>
              <a:solidFill>
                <a:schemeClr val="dk2"/>
              </a:solidFill>
            </a:endParaRPr>
          </a:p>
          <a:p>
            <a:pPr indent="-311150" lvl="0" marL="457200" rtl="0" algn="just">
              <a:lnSpc>
                <a:spcPct val="150000"/>
              </a:lnSpc>
              <a:spcBef>
                <a:spcPts val="0"/>
              </a:spcBef>
              <a:spcAft>
                <a:spcPts val="0"/>
              </a:spcAft>
              <a:buClr>
                <a:schemeClr val="dk2"/>
              </a:buClr>
              <a:buSzPts val="1300"/>
              <a:buAutoNum type="arabicPeriod"/>
            </a:pPr>
            <a:r>
              <a:rPr b="1" lang="en">
                <a:solidFill>
                  <a:schemeClr val="dk2"/>
                </a:solidFill>
              </a:rPr>
              <a:t>Pivot the dataset</a:t>
            </a:r>
            <a:r>
              <a:rPr lang="en">
                <a:solidFill>
                  <a:schemeClr val="dk2"/>
                </a:solidFill>
              </a:rPr>
              <a:t>: To form a NxM table with ratings as its values and user-id and movie-id as it columns and index </a:t>
            </a:r>
            <a:endParaRPr>
              <a:solidFill>
                <a:schemeClr val="dk2"/>
              </a:solidFill>
            </a:endParaRPr>
          </a:p>
          <a:p>
            <a:pPr indent="-311150" lvl="0" marL="457200" rtl="0" algn="just">
              <a:lnSpc>
                <a:spcPct val="150000"/>
              </a:lnSpc>
              <a:spcBef>
                <a:spcPts val="0"/>
              </a:spcBef>
              <a:spcAft>
                <a:spcPts val="0"/>
              </a:spcAft>
              <a:buClr>
                <a:schemeClr val="dk2"/>
              </a:buClr>
              <a:buSzPts val="1300"/>
              <a:buAutoNum type="arabicPeriod"/>
            </a:pPr>
            <a:r>
              <a:rPr b="1" lang="en">
                <a:solidFill>
                  <a:schemeClr val="dk2"/>
                </a:solidFill>
              </a:rPr>
              <a:t>Convert pivot table into a vector matrix:</a:t>
            </a:r>
            <a:r>
              <a:rPr lang="en">
                <a:solidFill>
                  <a:schemeClr val="dk2"/>
                </a:solidFill>
              </a:rPr>
              <a:t> Using  the csr_matrix library </a:t>
            </a:r>
            <a:endParaRPr>
              <a:solidFill>
                <a:schemeClr val="dk2"/>
              </a:solidFill>
            </a:endParaRPr>
          </a:p>
          <a:p>
            <a:pPr indent="-311150" lvl="0" marL="457200" rtl="0" algn="just">
              <a:lnSpc>
                <a:spcPct val="150000"/>
              </a:lnSpc>
              <a:spcBef>
                <a:spcPts val="0"/>
              </a:spcBef>
              <a:spcAft>
                <a:spcPts val="0"/>
              </a:spcAft>
              <a:buClr>
                <a:schemeClr val="dk2"/>
              </a:buClr>
              <a:buSzPts val="1300"/>
              <a:buAutoNum type="arabicPeriod"/>
            </a:pPr>
            <a:r>
              <a:rPr b="1" lang="en">
                <a:solidFill>
                  <a:schemeClr val="dk2"/>
                </a:solidFill>
              </a:rPr>
              <a:t>Find the K-Nearest Neighbours</a:t>
            </a:r>
            <a:r>
              <a:rPr lang="en">
                <a:solidFill>
                  <a:schemeClr val="dk2"/>
                </a:solidFill>
              </a:rPr>
              <a:t>: For a  randomly chosen movie </a:t>
            </a:r>
            <a:endParaRPr>
              <a:solidFill>
                <a:schemeClr val="dk2"/>
              </a:solidFill>
            </a:endParaRPr>
          </a:p>
          <a:p>
            <a:pPr indent="-311150" lvl="0" marL="457200" rtl="0" algn="just">
              <a:lnSpc>
                <a:spcPct val="150000"/>
              </a:lnSpc>
              <a:spcBef>
                <a:spcPts val="0"/>
              </a:spcBef>
              <a:spcAft>
                <a:spcPts val="0"/>
              </a:spcAft>
              <a:buClr>
                <a:schemeClr val="dk2"/>
              </a:buClr>
              <a:buSzPts val="1300"/>
              <a:buAutoNum type="arabicPeriod"/>
            </a:pPr>
            <a:r>
              <a:rPr b="1" lang="en">
                <a:solidFill>
                  <a:schemeClr val="dk2"/>
                </a:solidFill>
              </a:rPr>
              <a:t>Use cosine similarity: </a:t>
            </a:r>
            <a:r>
              <a:rPr lang="en">
                <a:solidFill>
                  <a:schemeClr val="dk2"/>
                </a:solidFill>
              </a:rPr>
              <a:t>The distance measure within KNN model is cosine similarity. </a:t>
            </a:r>
            <a:endParaRPr>
              <a:solidFill>
                <a:schemeClr val="dk2"/>
              </a:solidFill>
            </a:endParaRPr>
          </a:p>
          <a:p>
            <a:pPr indent="0" lvl="0" marL="0" rtl="0" algn="just">
              <a:lnSpc>
                <a:spcPct val="150000"/>
              </a:lnSpc>
              <a:spcBef>
                <a:spcPts val="0"/>
              </a:spcBef>
              <a:spcAft>
                <a:spcPts val="0"/>
              </a:spcAft>
              <a:buNone/>
            </a:pPr>
            <a:r>
              <a:t/>
            </a:r>
            <a:endParaRPr>
              <a:solidFill>
                <a:schemeClr val="dk2"/>
              </a:solidFill>
            </a:endParaRPr>
          </a:p>
          <a:p>
            <a:pPr indent="0" lvl="0" marL="0" rtl="0" algn="just">
              <a:lnSpc>
                <a:spcPct val="150000"/>
              </a:lnSpc>
              <a:spcBef>
                <a:spcPts val="0"/>
              </a:spcBef>
              <a:spcAft>
                <a:spcPts val="0"/>
              </a:spcAft>
              <a:buNone/>
            </a:pPr>
            <a:r>
              <a:t/>
            </a:r>
            <a:endParaRPr/>
          </a:p>
        </p:txBody>
      </p:sp>
      <p:pic>
        <p:nvPicPr>
          <p:cNvPr id="209" name="Google Shape;209;g13d9438bfba_9_0"/>
          <p:cNvPicPr preferRelativeResize="0"/>
          <p:nvPr/>
        </p:nvPicPr>
        <p:blipFill>
          <a:blip r:embed="rId3">
            <a:alphaModFix/>
          </a:blip>
          <a:stretch>
            <a:fillRect/>
          </a:stretch>
        </p:blipFill>
        <p:spPr>
          <a:xfrm>
            <a:off x="6462750" y="699800"/>
            <a:ext cx="2411051" cy="1871950"/>
          </a:xfrm>
          <a:prstGeom prst="rect">
            <a:avLst/>
          </a:prstGeom>
          <a:noFill/>
          <a:ln>
            <a:noFill/>
          </a:ln>
        </p:spPr>
      </p:pic>
      <p:pic>
        <p:nvPicPr>
          <p:cNvPr id="210" name="Google Shape;210;g13d9438bfba_9_0"/>
          <p:cNvPicPr preferRelativeResize="0"/>
          <p:nvPr/>
        </p:nvPicPr>
        <p:blipFill>
          <a:blip r:embed="rId4">
            <a:alphaModFix/>
          </a:blip>
          <a:stretch>
            <a:fillRect/>
          </a:stretch>
        </p:blipFill>
        <p:spPr>
          <a:xfrm>
            <a:off x="6529525" y="2702750"/>
            <a:ext cx="2376450" cy="1901160"/>
          </a:xfrm>
          <a:prstGeom prst="rect">
            <a:avLst/>
          </a:prstGeom>
          <a:noFill/>
          <a:ln>
            <a:noFill/>
          </a:ln>
        </p:spPr>
      </p:pic>
      <p:sp>
        <p:nvSpPr>
          <p:cNvPr id="211" name="Google Shape;211;g13d9438bfba_9_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12" name="Google Shape;212;g13d9438bfba_9_0"/>
          <p:cNvPicPr preferRelativeResize="0"/>
          <p:nvPr/>
        </p:nvPicPr>
        <p:blipFill>
          <a:blip r:embed="rId5">
            <a:alphaModFix/>
          </a:blip>
          <a:stretch>
            <a:fillRect/>
          </a:stretch>
        </p:blipFill>
        <p:spPr>
          <a:xfrm>
            <a:off x="8287800" y="0"/>
            <a:ext cx="856200" cy="1073650"/>
          </a:xfrm>
          <a:prstGeom prst="rect">
            <a:avLst/>
          </a:prstGeom>
          <a:noFill/>
          <a:ln>
            <a:noFill/>
          </a:ln>
        </p:spPr>
      </p:pic>
      <p:sp>
        <p:nvSpPr>
          <p:cNvPr id="213" name="Google Shape;213;g13d9438bfba_9_0"/>
          <p:cNvSpPr txBox="1"/>
          <p:nvPr/>
        </p:nvSpPr>
        <p:spPr>
          <a:xfrm>
            <a:off x="4936250" y="4631925"/>
            <a:ext cx="1875900" cy="4002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action="ppaction://hlinksldjump" r:id="rId6"/>
              </a:rPr>
              <a:t>Click here for Code</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3d9438bfba_6_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 Based Filter </a:t>
            </a:r>
            <a:endParaRPr/>
          </a:p>
        </p:txBody>
      </p:sp>
      <p:sp>
        <p:nvSpPr>
          <p:cNvPr id="219" name="Google Shape;219;g13d9438bfba_6_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20" name="Google Shape;220;g13d9438bfba_6_0"/>
          <p:cNvPicPr preferRelativeResize="0"/>
          <p:nvPr/>
        </p:nvPicPr>
        <p:blipFill>
          <a:blip r:embed="rId3">
            <a:alphaModFix/>
          </a:blip>
          <a:stretch>
            <a:fillRect/>
          </a:stretch>
        </p:blipFill>
        <p:spPr>
          <a:xfrm>
            <a:off x="729448" y="1853848"/>
            <a:ext cx="3842550" cy="2721468"/>
          </a:xfrm>
          <a:prstGeom prst="rect">
            <a:avLst/>
          </a:prstGeom>
          <a:noFill/>
          <a:ln>
            <a:noFill/>
          </a:ln>
        </p:spPr>
      </p:pic>
      <p:pic>
        <p:nvPicPr>
          <p:cNvPr id="221" name="Google Shape;221;g13d9438bfba_6_0"/>
          <p:cNvPicPr preferRelativeResize="0"/>
          <p:nvPr/>
        </p:nvPicPr>
        <p:blipFill>
          <a:blip r:embed="rId4">
            <a:alphaModFix/>
          </a:blip>
          <a:stretch>
            <a:fillRect/>
          </a:stretch>
        </p:blipFill>
        <p:spPr>
          <a:xfrm>
            <a:off x="8287800" y="0"/>
            <a:ext cx="856200" cy="1073650"/>
          </a:xfrm>
          <a:prstGeom prst="rect">
            <a:avLst/>
          </a:prstGeom>
          <a:noFill/>
          <a:ln>
            <a:noFill/>
          </a:ln>
        </p:spPr>
      </p:pic>
      <p:sp>
        <p:nvSpPr>
          <p:cNvPr id="222" name="Google Shape;222;g13d9438bfba_6_0"/>
          <p:cNvSpPr txBox="1"/>
          <p:nvPr/>
        </p:nvSpPr>
        <p:spPr>
          <a:xfrm>
            <a:off x="4896975" y="2179200"/>
            <a:ext cx="300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Lato"/>
                <a:ea typeface="Lato"/>
                <a:cs typeface="Lato"/>
                <a:sym typeface="Lato"/>
              </a:rPr>
              <a:t>R</a:t>
            </a:r>
            <a:r>
              <a:rPr lang="en" sz="1300">
                <a:solidFill>
                  <a:schemeClr val="dk2"/>
                </a:solidFill>
                <a:latin typeface="Lato"/>
                <a:ea typeface="Lato"/>
                <a:cs typeface="Lato"/>
                <a:sym typeface="Lato"/>
              </a:rPr>
              <a:t>ecommender system the content of the movie (Genere in this case) is used to find its similarity with other movies</a:t>
            </a:r>
            <a:endParaRPr sz="1300">
              <a:latin typeface="Lato"/>
              <a:ea typeface="Lato"/>
              <a:cs typeface="Lato"/>
              <a:sym typeface="Lato"/>
            </a:endParaRPr>
          </a:p>
        </p:txBody>
      </p:sp>
      <p:pic>
        <p:nvPicPr>
          <p:cNvPr id="223" name="Google Shape;223;g13d9438bfba_6_0"/>
          <p:cNvPicPr preferRelativeResize="0"/>
          <p:nvPr/>
        </p:nvPicPr>
        <p:blipFill>
          <a:blip r:embed="rId5">
            <a:alphaModFix/>
          </a:blip>
          <a:stretch>
            <a:fillRect/>
          </a:stretch>
        </p:blipFill>
        <p:spPr>
          <a:xfrm>
            <a:off x="4724398" y="3036350"/>
            <a:ext cx="3659504" cy="178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3d9438bfba_9_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 Based Filtering A</a:t>
            </a:r>
            <a:r>
              <a:rPr lang="en"/>
              <a:t>lgorithm</a:t>
            </a:r>
            <a:endParaRPr/>
          </a:p>
        </p:txBody>
      </p:sp>
      <p:sp>
        <p:nvSpPr>
          <p:cNvPr id="229" name="Google Shape;229;g13d9438bfba_9_86"/>
          <p:cNvSpPr txBox="1"/>
          <p:nvPr>
            <p:ph idx="1" type="body"/>
          </p:nvPr>
        </p:nvSpPr>
        <p:spPr>
          <a:xfrm>
            <a:off x="113675" y="1922950"/>
            <a:ext cx="6313500" cy="2826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i="1" lang="en">
                <a:solidFill>
                  <a:srgbClr val="292929"/>
                </a:solidFill>
                <a:highlight>
                  <a:srgbClr val="FFFFFF"/>
                </a:highlight>
              </a:rPr>
              <a:t>Content based recommenders will instead use data exclusively about the items. Uses genres which defines the content and makes suggestions along genres.</a:t>
            </a:r>
            <a:endParaRPr b="1" i="1" sz="1100">
              <a:solidFill>
                <a:schemeClr val="dk2"/>
              </a:solidFill>
            </a:endParaRPr>
          </a:p>
          <a:p>
            <a:pPr indent="-311150" lvl="0" marL="457200" rtl="0" algn="just">
              <a:lnSpc>
                <a:spcPct val="150000"/>
              </a:lnSpc>
              <a:spcBef>
                <a:spcPts val="0"/>
              </a:spcBef>
              <a:spcAft>
                <a:spcPts val="0"/>
              </a:spcAft>
              <a:buClr>
                <a:schemeClr val="dk2"/>
              </a:buClr>
              <a:buSzPts val="1300"/>
              <a:buAutoNum type="arabicPeriod"/>
            </a:pPr>
            <a:r>
              <a:rPr b="1" lang="en">
                <a:solidFill>
                  <a:schemeClr val="dk2"/>
                </a:solidFill>
              </a:rPr>
              <a:t>Form vectors of genres :</a:t>
            </a:r>
            <a:r>
              <a:rPr lang="en">
                <a:solidFill>
                  <a:schemeClr val="dk2"/>
                </a:solidFill>
              </a:rPr>
              <a:t> Uses TF-idf  factorisation</a:t>
            </a:r>
            <a:endParaRPr>
              <a:solidFill>
                <a:schemeClr val="dk2"/>
              </a:solidFill>
            </a:endParaRPr>
          </a:p>
          <a:p>
            <a:pPr indent="-311150" lvl="0" marL="457200" rtl="0" algn="just">
              <a:lnSpc>
                <a:spcPct val="150000"/>
              </a:lnSpc>
              <a:spcBef>
                <a:spcPts val="0"/>
              </a:spcBef>
              <a:spcAft>
                <a:spcPts val="0"/>
              </a:spcAft>
              <a:buClr>
                <a:schemeClr val="dk2"/>
              </a:buClr>
              <a:buSzPts val="1300"/>
              <a:buAutoNum type="arabicPeriod"/>
            </a:pPr>
            <a:r>
              <a:rPr b="1" lang="en">
                <a:solidFill>
                  <a:schemeClr val="dk2"/>
                </a:solidFill>
              </a:rPr>
              <a:t>Use cosine similarity: </a:t>
            </a:r>
            <a:r>
              <a:rPr lang="en">
                <a:solidFill>
                  <a:schemeClr val="dk2"/>
                </a:solidFill>
              </a:rPr>
              <a:t>to find the closest vector for genre and movies</a:t>
            </a:r>
            <a:endParaRPr>
              <a:solidFill>
                <a:schemeClr val="dk2"/>
              </a:solidFill>
            </a:endParaRPr>
          </a:p>
          <a:p>
            <a:pPr indent="-311150" lvl="0" marL="457200" rtl="0" algn="just">
              <a:lnSpc>
                <a:spcPct val="150000"/>
              </a:lnSpc>
              <a:spcBef>
                <a:spcPts val="0"/>
              </a:spcBef>
              <a:spcAft>
                <a:spcPts val="0"/>
              </a:spcAft>
              <a:buClr>
                <a:schemeClr val="dk2"/>
              </a:buClr>
              <a:buSzPts val="1300"/>
              <a:buAutoNum type="arabicPeriod"/>
            </a:pPr>
            <a:r>
              <a:rPr b="1" lang="en">
                <a:solidFill>
                  <a:schemeClr val="dk2"/>
                </a:solidFill>
              </a:rPr>
              <a:t>Recommend Genres: </a:t>
            </a:r>
            <a:r>
              <a:rPr lang="en">
                <a:solidFill>
                  <a:schemeClr val="dk2"/>
                </a:solidFill>
              </a:rPr>
              <a:t>using closest vectors and </a:t>
            </a:r>
            <a:r>
              <a:rPr lang="en">
                <a:solidFill>
                  <a:schemeClr val="dk2"/>
                </a:solidFill>
              </a:rPr>
              <a:t>build</a:t>
            </a:r>
            <a:r>
              <a:rPr lang="en">
                <a:solidFill>
                  <a:schemeClr val="dk2"/>
                </a:solidFill>
              </a:rPr>
              <a:t> function. </a:t>
            </a:r>
            <a:endParaRPr>
              <a:solidFill>
                <a:schemeClr val="dk2"/>
              </a:solidFill>
            </a:endParaRPr>
          </a:p>
          <a:p>
            <a:pPr indent="-323850" lvl="1" marL="914400" rtl="0" algn="l">
              <a:spcBef>
                <a:spcPts val="0"/>
              </a:spcBef>
              <a:spcAft>
                <a:spcPts val="0"/>
              </a:spcAft>
              <a:buClr>
                <a:srgbClr val="515151"/>
              </a:buClr>
              <a:buSzPts val="1500"/>
              <a:buFont typeface="Roboto"/>
              <a:buAutoNum type="alphaLcPeriod"/>
            </a:pPr>
            <a:r>
              <a:rPr lang="en" sz="1300">
                <a:solidFill>
                  <a:schemeClr val="dk2"/>
                </a:solidFill>
              </a:rPr>
              <a:t>Take a movie title, cosine similarity matrix and indices series as arguments</a:t>
            </a:r>
            <a:endParaRPr sz="1300">
              <a:solidFill>
                <a:schemeClr val="dk2"/>
              </a:solidFill>
            </a:endParaRPr>
          </a:p>
          <a:p>
            <a:pPr indent="-323850" lvl="1" marL="914400" rtl="0" algn="l">
              <a:spcBef>
                <a:spcPts val="0"/>
              </a:spcBef>
              <a:spcAft>
                <a:spcPts val="0"/>
              </a:spcAft>
              <a:buClr>
                <a:srgbClr val="515151"/>
              </a:buClr>
              <a:buSzPts val="1500"/>
              <a:buFont typeface="Roboto"/>
              <a:buAutoNum type="alphaLcPeriod"/>
            </a:pPr>
            <a:r>
              <a:rPr lang="en" sz="1300">
                <a:solidFill>
                  <a:schemeClr val="dk2"/>
                </a:solidFill>
              </a:rPr>
              <a:t>Extract pairwise cosine similarity scores for the movie</a:t>
            </a:r>
            <a:endParaRPr sz="1300">
              <a:solidFill>
                <a:schemeClr val="dk2"/>
              </a:solidFill>
            </a:endParaRPr>
          </a:p>
          <a:p>
            <a:pPr indent="-323850" lvl="1" marL="914400" rtl="0" algn="l">
              <a:spcBef>
                <a:spcPts val="0"/>
              </a:spcBef>
              <a:spcAft>
                <a:spcPts val="0"/>
              </a:spcAft>
              <a:buClr>
                <a:srgbClr val="515151"/>
              </a:buClr>
              <a:buSzPts val="1500"/>
              <a:buFont typeface="Roboto"/>
              <a:buAutoNum type="alphaLcPeriod"/>
            </a:pPr>
            <a:r>
              <a:rPr lang="en" sz="1300">
                <a:solidFill>
                  <a:schemeClr val="dk2"/>
                </a:solidFill>
              </a:rPr>
              <a:t>Sort the scores in descending order</a:t>
            </a:r>
            <a:endParaRPr sz="1300">
              <a:solidFill>
                <a:schemeClr val="dk2"/>
              </a:solidFill>
            </a:endParaRPr>
          </a:p>
          <a:p>
            <a:pPr indent="-323850" lvl="1" marL="914400" rtl="0" algn="l">
              <a:spcBef>
                <a:spcPts val="0"/>
              </a:spcBef>
              <a:spcAft>
                <a:spcPts val="0"/>
              </a:spcAft>
              <a:buClr>
                <a:srgbClr val="515151"/>
              </a:buClr>
              <a:buSzPts val="1500"/>
              <a:buFont typeface="Roboto"/>
              <a:buAutoNum type="alphaLcPeriod"/>
            </a:pPr>
            <a:r>
              <a:rPr lang="en" sz="1300">
                <a:solidFill>
                  <a:schemeClr val="dk2"/>
                </a:solidFill>
              </a:rPr>
              <a:t>Output titles corresponding to the highest scores</a:t>
            </a:r>
            <a:endParaRPr sz="1300">
              <a:solidFill>
                <a:schemeClr val="dk2"/>
              </a:solidFill>
            </a:endParaRPr>
          </a:p>
          <a:p>
            <a:pPr indent="-323850" lvl="1" marL="914400" rtl="0" algn="l">
              <a:spcBef>
                <a:spcPts val="0"/>
              </a:spcBef>
              <a:spcAft>
                <a:spcPts val="0"/>
              </a:spcAft>
              <a:buClr>
                <a:srgbClr val="515151"/>
              </a:buClr>
              <a:buSzPts val="1500"/>
              <a:buFont typeface="Roboto"/>
              <a:buAutoNum type="alphaLcPeriod"/>
            </a:pPr>
            <a:r>
              <a:rPr lang="en" sz="1300">
                <a:solidFill>
                  <a:schemeClr val="dk2"/>
                </a:solidFill>
              </a:rPr>
              <a:t>Ignore the highest similarity score (of 1)</a:t>
            </a:r>
            <a:endParaRPr sz="1300">
              <a:solidFill>
                <a:schemeClr val="dk2"/>
              </a:solidFill>
            </a:endParaRPr>
          </a:p>
          <a:p>
            <a:pPr indent="0" lvl="0" marL="0" rtl="0" algn="just">
              <a:lnSpc>
                <a:spcPct val="150000"/>
              </a:lnSpc>
              <a:spcBef>
                <a:spcPts val="0"/>
              </a:spcBef>
              <a:spcAft>
                <a:spcPts val="0"/>
              </a:spcAft>
              <a:buNone/>
            </a:pPr>
            <a:r>
              <a:t/>
            </a:r>
            <a:endParaRPr>
              <a:solidFill>
                <a:schemeClr val="dk2"/>
              </a:solidFill>
            </a:endParaRPr>
          </a:p>
          <a:p>
            <a:pPr indent="0" lvl="0" marL="0" rtl="0" algn="just">
              <a:lnSpc>
                <a:spcPct val="150000"/>
              </a:lnSpc>
              <a:spcBef>
                <a:spcPts val="0"/>
              </a:spcBef>
              <a:spcAft>
                <a:spcPts val="0"/>
              </a:spcAft>
              <a:buNone/>
            </a:pPr>
            <a:r>
              <a:t/>
            </a:r>
            <a:endParaRPr/>
          </a:p>
        </p:txBody>
      </p:sp>
      <p:sp>
        <p:nvSpPr>
          <p:cNvPr id="230" name="Google Shape;230;g13d9438bfba_9_8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31" name="Google Shape;231;g13d9438bfba_9_86"/>
          <p:cNvPicPr preferRelativeResize="0"/>
          <p:nvPr/>
        </p:nvPicPr>
        <p:blipFill>
          <a:blip r:embed="rId3">
            <a:alphaModFix/>
          </a:blip>
          <a:stretch>
            <a:fillRect/>
          </a:stretch>
        </p:blipFill>
        <p:spPr>
          <a:xfrm>
            <a:off x="8287800" y="0"/>
            <a:ext cx="856200" cy="1073650"/>
          </a:xfrm>
          <a:prstGeom prst="rect">
            <a:avLst/>
          </a:prstGeom>
          <a:noFill/>
          <a:ln>
            <a:noFill/>
          </a:ln>
        </p:spPr>
      </p:pic>
      <p:pic>
        <p:nvPicPr>
          <p:cNvPr id="232" name="Google Shape;232;g13d9438bfba_9_86"/>
          <p:cNvPicPr preferRelativeResize="0"/>
          <p:nvPr/>
        </p:nvPicPr>
        <p:blipFill>
          <a:blip r:embed="rId4">
            <a:alphaModFix/>
          </a:blip>
          <a:stretch>
            <a:fillRect/>
          </a:stretch>
        </p:blipFill>
        <p:spPr>
          <a:xfrm>
            <a:off x="6081525" y="3641463"/>
            <a:ext cx="3003475" cy="726975"/>
          </a:xfrm>
          <a:prstGeom prst="rect">
            <a:avLst/>
          </a:prstGeom>
          <a:noFill/>
          <a:ln>
            <a:noFill/>
          </a:ln>
        </p:spPr>
      </p:pic>
      <p:pic>
        <p:nvPicPr>
          <p:cNvPr id="233" name="Google Shape;233;g13d9438bfba_9_86"/>
          <p:cNvPicPr preferRelativeResize="0"/>
          <p:nvPr/>
        </p:nvPicPr>
        <p:blipFill>
          <a:blip r:embed="rId5">
            <a:alphaModFix/>
          </a:blip>
          <a:stretch>
            <a:fillRect/>
          </a:stretch>
        </p:blipFill>
        <p:spPr>
          <a:xfrm>
            <a:off x="6531450" y="1853849"/>
            <a:ext cx="2612550" cy="1713225"/>
          </a:xfrm>
          <a:prstGeom prst="rect">
            <a:avLst/>
          </a:prstGeom>
          <a:noFill/>
          <a:ln>
            <a:noFill/>
          </a:ln>
        </p:spPr>
      </p:pic>
      <p:sp>
        <p:nvSpPr>
          <p:cNvPr id="234" name="Google Shape;234;g13d9438bfba_9_86"/>
          <p:cNvSpPr txBox="1"/>
          <p:nvPr/>
        </p:nvSpPr>
        <p:spPr>
          <a:xfrm>
            <a:off x="6531450" y="4607400"/>
            <a:ext cx="1875900" cy="4002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action="ppaction://hlinksldjump" r:id="rId6"/>
              </a:rPr>
              <a:t>Click here for CODE</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3d9438bfba_6_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a:t>
            </a:r>
            <a:r>
              <a:rPr lang="en"/>
              <a:t> Engine UI</a:t>
            </a:r>
            <a:endParaRPr/>
          </a:p>
        </p:txBody>
      </p:sp>
      <p:sp>
        <p:nvSpPr>
          <p:cNvPr id="240" name="Google Shape;240;g13d9438bfba_6_9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41" name="Google Shape;241;g13d9438bfba_6_96"/>
          <p:cNvPicPr preferRelativeResize="0"/>
          <p:nvPr/>
        </p:nvPicPr>
        <p:blipFill>
          <a:blip r:embed="rId3">
            <a:alphaModFix/>
          </a:blip>
          <a:stretch>
            <a:fillRect/>
          </a:stretch>
        </p:blipFill>
        <p:spPr>
          <a:xfrm>
            <a:off x="8287800" y="0"/>
            <a:ext cx="856200" cy="1073650"/>
          </a:xfrm>
          <a:prstGeom prst="rect">
            <a:avLst/>
          </a:prstGeom>
          <a:noFill/>
          <a:ln>
            <a:noFill/>
          </a:ln>
        </p:spPr>
      </p:pic>
      <p:pic>
        <p:nvPicPr>
          <p:cNvPr id="242" name="Google Shape;242;g13d9438bfba_6_96"/>
          <p:cNvPicPr preferRelativeResize="0"/>
          <p:nvPr/>
        </p:nvPicPr>
        <p:blipFill>
          <a:blip r:embed="rId4">
            <a:alphaModFix/>
          </a:blip>
          <a:stretch>
            <a:fillRect/>
          </a:stretch>
        </p:blipFill>
        <p:spPr>
          <a:xfrm>
            <a:off x="729450" y="1954225"/>
            <a:ext cx="7071776" cy="2950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3d9438bfba_6_102"/>
          <p:cNvSpPr txBox="1"/>
          <p:nvPr>
            <p:ph type="title"/>
          </p:nvPr>
        </p:nvSpPr>
        <p:spPr>
          <a:xfrm>
            <a:off x="729450" y="1318650"/>
            <a:ext cx="7688700" cy="531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Insights on movie - </a:t>
            </a:r>
            <a:r>
              <a:rPr lang="en"/>
              <a:t>Jurassic park</a:t>
            </a:r>
            <a:endParaRPr/>
          </a:p>
        </p:txBody>
      </p:sp>
      <p:sp>
        <p:nvSpPr>
          <p:cNvPr id="248" name="Google Shape;248;g13d9438bfba_6_102"/>
          <p:cNvSpPr txBox="1"/>
          <p:nvPr>
            <p:ph idx="1" type="body"/>
          </p:nvPr>
        </p:nvSpPr>
        <p:spPr>
          <a:xfrm>
            <a:off x="4444750" y="3962425"/>
            <a:ext cx="3939000" cy="9213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n" sz="1400">
                <a:solidFill>
                  <a:schemeClr val="dk2"/>
                </a:solidFill>
              </a:rPr>
              <a:t>Collaborative Filtering:</a:t>
            </a:r>
            <a:endParaRPr sz="1400">
              <a:solidFill>
                <a:schemeClr val="dk2"/>
              </a:solidFill>
            </a:endParaRPr>
          </a:p>
          <a:p>
            <a:pPr indent="0" lvl="0" marL="0" rtl="0" algn="l">
              <a:lnSpc>
                <a:spcPct val="150000"/>
              </a:lnSpc>
              <a:spcBef>
                <a:spcPts val="0"/>
              </a:spcBef>
              <a:spcAft>
                <a:spcPts val="0"/>
              </a:spcAft>
              <a:buNone/>
            </a:pPr>
            <a:r>
              <a:rPr lang="en" sz="1100">
                <a:solidFill>
                  <a:schemeClr val="dk2"/>
                </a:solidFill>
              </a:rPr>
              <a:t>Based on other users preferences</a:t>
            </a:r>
            <a:endParaRPr sz="1100">
              <a:solidFill>
                <a:schemeClr val="dk2"/>
              </a:solidFill>
            </a:endParaRPr>
          </a:p>
          <a:p>
            <a:pPr indent="0" lvl="0" marL="0" rtl="0" algn="l">
              <a:lnSpc>
                <a:spcPct val="150000"/>
              </a:lnSpc>
              <a:spcBef>
                <a:spcPts val="0"/>
              </a:spcBef>
              <a:spcAft>
                <a:spcPts val="0"/>
              </a:spcAft>
              <a:buNone/>
            </a:pPr>
            <a:r>
              <a:t/>
            </a:r>
            <a:endParaRPr sz="1400">
              <a:solidFill>
                <a:schemeClr val="dk2"/>
              </a:solidFill>
            </a:endParaRPr>
          </a:p>
        </p:txBody>
      </p:sp>
      <p:sp>
        <p:nvSpPr>
          <p:cNvPr id="249" name="Google Shape;249;g13d9438bfba_6_10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50" name="Google Shape;250;g13d9438bfba_6_102"/>
          <p:cNvPicPr preferRelativeResize="0"/>
          <p:nvPr/>
        </p:nvPicPr>
        <p:blipFill>
          <a:blip r:embed="rId3">
            <a:alphaModFix/>
          </a:blip>
          <a:stretch>
            <a:fillRect/>
          </a:stretch>
        </p:blipFill>
        <p:spPr>
          <a:xfrm>
            <a:off x="8287800" y="0"/>
            <a:ext cx="856200" cy="1073650"/>
          </a:xfrm>
          <a:prstGeom prst="rect">
            <a:avLst/>
          </a:prstGeom>
          <a:noFill/>
          <a:ln>
            <a:noFill/>
          </a:ln>
        </p:spPr>
      </p:pic>
      <p:pic>
        <p:nvPicPr>
          <p:cNvPr id="251" name="Google Shape;251;g13d9438bfba_6_102"/>
          <p:cNvPicPr preferRelativeResize="0"/>
          <p:nvPr/>
        </p:nvPicPr>
        <p:blipFill>
          <a:blip r:embed="rId4">
            <a:alphaModFix/>
          </a:blip>
          <a:stretch>
            <a:fillRect/>
          </a:stretch>
        </p:blipFill>
        <p:spPr>
          <a:xfrm>
            <a:off x="4444750" y="1875000"/>
            <a:ext cx="4309175" cy="2007000"/>
          </a:xfrm>
          <a:prstGeom prst="rect">
            <a:avLst/>
          </a:prstGeom>
          <a:noFill/>
          <a:ln>
            <a:noFill/>
          </a:ln>
        </p:spPr>
      </p:pic>
      <p:pic>
        <p:nvPicPr>
          <p:cNvPr id="252" name="Google Shape;252;g13d9438bfba_6_102"/>
          <p:cNvPicPr preferRelativeResize="0"/>
          <p:nvPr/>
        </p:nvPicPr>
        <p:blipFill>
          <a:blip r:embed="rId5">
            <a:alphaModFix/>
          </a:blip>
          <a:stretch>
            <a:fillRect/>
          </a:stretch>
        </p:blipFill>
        <p:spPr>
          <a:xfrm>
            <a:off x="729450" y="1850250"/>
            <a:ext cx="3505200" cy="2031744"/>
          </a:xfrm>
          <a:prstGeom prst="rect">
            <a:avLst/>
          </a:prstGeom>
          <a:noFill/>
          <a:ln>
            <a:noFill/>
          </a:ln>
        </p:spPr>
      </p:pic>
      <p:sp>
        <p:nvSpPr>
          <p:cNvPr id="253" name="Google Shape;253;g13d9438bfba_6_102"/>
          <p:cNvSpPr txBox="1"/>
          <p:nvPr/>
        </p:nvSpPr>
        <p:spPr>
          <a:xfrm>
            <a:off x="749425" y="3962425"/>
            <a:ext cx="3505200" cy="961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Lato"/>
                <a:ea typeface="Lato"/>
                <a:cs typeface="Lato"/>
                <a:sym typeface="Lato"/>
              </a:rPr>
              <a:t>Content based Filtering:</a:t>
            </a:r>
            <a:endParaRPr>
              <a:latin typeface="Lato"/>
              <a:ea typeface="Lato"/>
              <a:cs typeface="Lato"/>
              <a:sym typeface="Lato"/>
            </a:endParaRPr>
          </a:p>
          <a:p>
            <a:pPr indent="0" lvl="0" marL="0" rtl="0" algn="l">
              <a:lnSpc>
                <a:spcPct val="150000"/>
              </a:lnSpc>
              <a:spcBef>
                <a:spcPts val="0"/>
              </a:spcBef>
              <a:spcAft>
                <a:spcPts val="0"/>
              </a:spcAft>
              <a:buNone/>
            </a:pPr>
            <a:r>
              <a:rPr lang="en" sz="1100">
                <a:latin typeface="Lato"/>
                <a:ea typeface="Lato"/>
                <a:cs typeface="Lato"/>
                <a:sym typeface="Lato"/>
              </a:rPr>
              <a:t>Based on content/</a:t>
            </a:r>
            <a:r>
              <a:rPr lang="en" sz="1100">
                <a:latin typeface="Lato"/>
                <a:ea typeface="Lato"/>
                <a:cs typeface="Lato"/>
                <a:sym typeface="Lato"/>
              </a:rPr>
              <a:t>genre</a:t>
            </a:r>
            <a:r>
              <a:rPr lang="en" sz="1100">
                <a:latin typeface="Lato"/>
                <a:ea typeface="Lato"/>
                <a:cs typeface="Lato"/>
                <a:sym typeface="Lato"/>
              </a:rPr>
              <a:t> </a:t>
            </a:r>
            <a:endParaRPr sz="11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59" name="Google Shape;259;p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260" name="Google Shape;260;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61" name="Google Shape;261;p7"/>
          <p:cNvPicPr preferRelativeResize="0"/>
          <p:nvPr/>
        </p:nvPicPr>
        <p:blipFill rotWithShape="1">
          <a:blip r:embed="rId3">
            <a:alphaModFix/>
          </a:blip>
          <a:srcRect b="0" l="0" r="0" t="0"/>
          <a:stretch/>
        </p:blipFill>
        <p:spPr>
          <a:xfrm>
            <a:off x="0" y="0"/>
            <a:ext cx="9144002" cy="5143499"/>
          </a:xfrm>
          <a:prstGeom prst="rect">
            <a:avLst/>
          </a:prstGeom>
          <a:noFill/>
          <a:ln>
            <a:noFill/>
          </a:ln>
        </p:spPr>
      </p:pic>
      <p:pic>
        <p:nvPicPr>
          <p:cNvPr id="262" name="Google Shape;262;p7"/>
          <p:cNvPicPr preferRelativeResize="0"/>
          <p:nvPr/>
        </p:nvPicPr>
        <p:blipFill>
          <a:blip r:embed="rId4">
            <a:alphaModFix/>
          </a:blip>
          <a:stretch>
            <a:fillRect/>
          </a:stretch>
        </p:blipFill>
        <p:spPr>
          <a:xfrm>
            <a:off x="8287800" y="0"/>
            <a:ext cx="856200" cy="107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3d9438bfba_6_71"/>
          <p:cNvSpPr txBox="1"/>
          <p:nvPr>
            <p:ph idx="1" type="body"/>
          </p:nvPr>
        </p:nvSpPr>
        <p:spPr>
          <a:xfrm>
            <a:off x="729450" y="1219425"/>
            <a:ext cx="7688700" cy="3530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Date: Second-last class (class previous to last class) </a:t>
            </a:r>
            <a:endParaRPr/>
          </a:p>
          <a:p>
            <a:pPr indent="0" lvl="0" marL="0" rtl="0" algn="l">
              <a:spcBef>
                <a:spcPts val="0"/>
              </a:spcBef>
              <a:spcAft>
                <a:spcPts val="0"/>
              </a:spcAft>
              <a:buNone/>
            </a:pPr>
            <a:r>
              <a:rPr lang="en"/>
              <a:t>• Time per team: 30 minutes including Q&amp;A </a:t>
            </a:r>
            <a:endParaRPr/>
          </a:p>
          <a:p>
            <a:pPr indent="0" lvl="0" marL="0" rtl="0" algn="l">
              <a:spcBef>
                <a:spcPts val="0"/>
              </a:spcBef>
              <a:spcAft>
                <a:spcPts val="0"/>
              </a:spcAft>
              <a:buNone/>
            </a:pPr>
            <a:r>
              <a:rPr lang="en"/>
              <a:t>• Slides: around 20 slides </a:t>
            </a:r>
            <a:endParaRPr/>
          </a:p>
          <a:p>
            <a:pPr indent="0" lvl="0" marL="0" rtl="0" algn="l">
              <a:spcBef>
                <a:spcPts val="0"/>
              </a:spcBef>
              <a:spcAft>
                <a:spcPts val="0"/>
              </a:spcAft>
              <a:buNone/>
            </a:pPr>
            <a:r>
              <a:rPr lang="en"/>
              <a:t>• Format (use and modify as appropriate): </a:t>
            </a:r>
            <a:endParaRPr/>
          </a:p>
          <a:p>
            <a:pPr indent="0" lvl="0" marL="457200" rtl="0" algn="l">
              <a:spcBef>
                <a:spcPts val="0"/>
              </a:spcBef>
              <a:spcAft>
                <a:spcPts val="0"/>
              </a:spcAft>
              <a:buNone/>
            </a:pPr>
            <a:r>
              <a:rPr lang="en"/>
              <a:t>• </a:t>
            </a:r>
            <a:r>
              <a:rPr lang="en">
                <a:solidFill>
                  <a:schemeClr val="dk1"/>
                </a:solidFill>
              </a:rPr>
              <a:t>Introduction: very quick review of question and background </a:t>
            </a:r>
            <a:endParaRPr>
              <a:solidFill>
                <a:schemeClr val="dk1"/>
              </a:solidFill>
            </a:endParaRPr>
          </a:p>
          <a:p>
            <a:pPr indent="0" lvl="0" marL="457200" rtl="0" algn="l">
              <a:spcBef>
                <a:spcPts val="0"/>
              </a:spcBef>
              <a:spcAft>
                <a:spcPts val="0"/>
              </a:spcAft>
              <a:buNone/>
            </a:pPr>
            <a:r>
              <a:rPr lang="en">
                <a:solidFill>
                  <a:schemeClr val="dk1"/>
                </a:solidFill>
              </a:rPr>
              <a:t>• Literature: what others have done on the same topic (if any); what is new in your project</a:t>
            </a:r>
            <a:endParaRPr>
              <a:solidFill>
                <a:schemeClr val="dk1"/>
              </a:solidFill>
            </a:endParaRPr>
          </a:p>
          <a:p>
            <a:pPr indent="0" lvl="0" marL="457200" rtl="0" algn="l">
              <a:spcBef>
                <a:spcPts val="0"/>
              </a:spcBef>
              <a:spcAft>
                <a:spcPts val="0"/>
              </a:spcAft>
              <a:buNone/>
            </a:pPr>
            <a:r>
              <a:rPr lang="en"/>
              <a:t> • Data transformations performed – brief overview; list Pandas methods used</a:t>
            </a:r>
            <a:endParaRPr/>
          </a:p>
          <a:p>
            <a:pPr indent="0" lvl="0" marL="457200" rtl="0" algn="l">
              <a:spcBef>
                <a:spcPts val="0"/>
              </a:spcBef>
              <a:spcAft>
                <a:spcPts val="0"/>
              </a:spcAft>
              <a:buNone/>
            </a:pPr>
            <a:r>
              <a:rPr lang="en"/>
              <a:t> •</a:t>
            </a:r>
            <a:r>
              <a:rPr lang="en">
                <a:solidFill>
                  <a:schemeClr val="dk1"/>
                </a:solidFill>
              </a:rPr>
              <a:t> Data Description: source, size, format, table summarizing input and target variables, basic stats of data (e.g., min, max, mean, standard deviation, scatter plot, histogram) </a:t>
            </a:r>
            <a:endParaRPr>
              <a:solidFill>
                <a:schemeClr val="dk1"/>
              </a:solidFill>
            </a:endParaRPr>
          </a:p>
          <a:p>
            <a:pPr indent="0" lvl="0" marL="457200" rtl="0" algn="l">
              <a:spcBef>
                <a:spcPts val="0"/>
              </a:spcBef>
              <a:spcAft>
                <a:spcPts val="0"/>
              </a:spcAft>
              <a:buNone/>
            </a:pPr>
            <a:r>
              <a:rPr lang="en">
                <a:solidFill>
                  <a:schemeClr val="dk1"/>
                </a:solidFill>
              </a:rPr>
              <a:t>• Data Exploration: regression, clustering, association analysis, time series plots, etc. (do what you feel is appropriate – no need to do all analyses) </a:t>
            </a:r>
            <a:endParaRPr>
              <a:solidFill>
                <a:schemeClr val="dk1"/>
              </a:solidFill>
            </a:endParaRPr>
          </a:p>
          <a:p>
            <a:pPr indent="0" lvl="0" marL="457200" rtl="0" algn="l">
              <a:spcBef>
                <a:spcPts val="0"/>
              </a:spcBef>
              <a:spcAft>
                <a:spcPts val="0"/>
              </a:spcAft>
              <a:buNone/>
            </a:pPr>
            <a:r>
              <a:rPr lang="en"/>
              <a:t>• Predictive modeling </a:t>
            </a:r>
            <a:endParaRPr/>
          </a:p>
          <a:p>
            <a:pPr indent="0" lvl="0" marL="457200" rtl="0" algn="l">
              <a:spcBef>
                <a:spcPts val="0"/>
              </a:spcBef>
              <a:spcAft>
                <a:spcPts val="0"/>
              </a:spcAft>
              <a:buNone/>
            </a:pPr>
            <a:r>
              <a:rPr lang="en"/>
              <a:t>• Models tried </a:t>
            </a:r>
            <a:endParaRPr/>
          </a:p>
          <a:p>
            <a:pPr indent="0" lvl="0" marL="457200" rtl="0" algn="l">
              <a:spcBef>
                <a:spcPts val="0"/>
              </a:spcBef>
              <a:spcAft>
                <a:spcPts val="0"/>
              </a:spcAft>
              <a:buNone/>
            </a:pPr>
            <a:r>
              <a:rPr lang="en"/>
              <a:t>• Input variables tried </a:t>
            </a:r>
            <a:endParaRPr/>
          </a:p>
          <a:p>
            <a:pPr indent="0" lvl="0" marL="457200" rtl="0" algn="l">
              <a:spcBef>
                <a:spcPts val="0"/>
              </a:spcBef>
              <a:spcAft>
                <a:spcPts val="0"/>
              </a:spcAft>
              <a:buNone/>
            </a:pPr>
            <a:r>
              <a:rPr lang="en"/>
              <a:t>• Data Transformation</a:t>
            </a:r>
            <a:endParaRPr/>
          </a:p>
          <a:p>
            <a:pPr indent="0" lvl="0" marL="457200" rtl="0" algn="l">
              <a:spcBef>
                <a:spcPts val="0"/>
              </a:spcBef>
              <a:spcAft>
                <a:spcPts val="0"/>
              </a:spcAft>
              <a:buNone/>
            </a:pPr>
            <a:r>
              <a:rPr lang="en"/>
              <a:t> • Model selection </a:t>
            </a:r>
            <a:endParaRPr/>
          </a:p>
          <a:p>
            <a:pPr indent="0" lvl="0" marL="457200" rtl="0" algn="l">
              <a:spcBef>
                <a:spcPts val="0"/>
              </a:spcBef>
              <a:spcAft>
                <a:spcPts val="0"/>
              </a:spcAft>
              <a:buNone/>
            </a:pPr>
            <a:r>
              <a:rPr lang="en"/>
              <a:t>• RMSE, Misclassification, ROC, etc.</a:t>
            </a:r>
            <a:endParaRPr/>
          </a:p>
          <a:p>
            <a:pPr indent="0" lvl="0" marL="457200" rtl="0" algn="l">
              <a:spcBef>
                <a:spcPts val="0"/>
              </a:spcBef>
              <a:spcAft>
                <a:spcPts val="0"/>
              </a:spcAft>
              <a:buNone/>
            </a:pPr>
            <a:r>
              <a:rPr lang="en"/>
              <a:t> • Profit-Loss Analysis </a:t>
            </a:r>
            <a:endParaRPr/>
          </a:p>
          <a:p>
            <a:pPr indent="0" lvl="0" marL="0" rtl="0" algn="l">
              <a:spcBef>
                <a:spcPts val="0"/>
              </a:spcBef>
              <a:spcAft>
                <a:spcPts val="0"/>
              </a:spcAft>
              <a:buNone/>
            </a:pPr>
            <a:r>
              <a:rPr lang="en"/>
              <a:t>• Findings </a:t>
            </a:r>
            <a:endParaRPr/>
          </a:p>
          <a:p>
            <a:pPr indent="0" lvl="0" marL="0" rtl="0" algn="l">
              <a:spcBef>
                <a:spcPts val="0"/>
              </a:spcBef>
              <a:spcAft>
                <a:spcPts val="0"/>
              </a:spcAft>
              <a:buNone/>
            </a:pPr>
            <a:r>
              <a:rPr lang="en"/>
              <a:t>• Recommendations for Business</a:t>
            </a:r>
            <a:endParaRPr/>
          </a:p>
        </p:txBody>
      </p:sp>
      <p:sp>
        <p:nvSpPr>
          <p:cNvPr id="96" name="Google Shape;96;g13d9438bfba_6_7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97" name="Google Shape;97;g13d9438bfba_6_71"/>
          <p:cNvPicPr preferRelativeResize="0"/>
          <p:nvPr/>
        </p:nvPicPr>
        <p:blipFill>
          <a:blip r:embed="rId3">
            <a:alphaModFix/>
          </a:blip>
          <a:stretch>
            <a:fillRect/>
          </a:stretch>
        </p:blipFill>
        <p:spPr>
          <a:xfrm>
            <a:off x="8287800" y="0"/>
            <a:ext cx="856200" cy="1073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3d9438bfba_6_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400"/>
              <a:t>Appendix</a:t>
            </a:r>
            <a:endParaRPr sz="3400"/>
          </a:p>
        </p:txBody>
      </p:sp>
      <p:sp>
        <p:nvSpPr>
          <p:cNvPr id="268" name="Google Shape;268;g13d9438bfba_6_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69" name="Google Shape;269;g13d9438bfba_6_40"/>
          <p:cNvPicPr preferRelativeResize="0"/>
          <p:nvPr/>
        </p:nvPicPr>
        <p:blipFill>
          <a:blip r:embed="rId3">
            <a:alphaModFix/>
          </a:blip>
          <a:stretch>
            <a:fillRect/>
          </a:stretch>
        </p:blipFill>
        <p:spPr>
          <a:xfrm>
            <a:off x="8287800" y="0"/>
            <a:ext cx="856200" cy="107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3d9438bfba_6_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Selection Code</a:t>
            </a:r>
            <a:endParaRPr/>
          </a:p>
        </p:txBody>
      </p:sp>
      <p:sp>
        <p:nvSpPr>
          <p:cNvPr id="275" name="Google Shape;275;g13d9438bfba_6_1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76" name="Google Shape;276;g13d9438bfba_6_116"/>
          <p:cNvPicPr preferRelativeResize="0"/>
          <p:nvPr/>
        </p:nvPicPr>
        <p:blipFill>
          <a:blip r:embed="rId3">
            <a:alphaModFix/>
          </a:blip>
          <a:stretch>
            <a:fillRect/>
          </a:stretch>
        </p:blipFill>
        <p:spPr>
          <a:xfrm>
            <a:off x="792000" y="4053350"/>
            <a:ext cx="3643266" cy="1013850"/>
          </a:xfrm>
          <a:prstGeom prst="rect">
            <a:avLst/>
          </a:prstGeom>
          <a:noFill/>
          <a:ln>
            <a:noFill/>
          </a:ln>
        </p:spPr>
      </p:pic>
      <p:pic>
        <p:nvPicPr>
          <p:cNvPr id="277" name="Google Shape;277;g13d9438bfba_6_116"/>
          <p:cNvPicPr preferRelativeResize="0"/>
          <p:nvPr/>
        </p:nvPicPr>
        <p:blipFill>
          <a:blip r:embed="rId4">
            <a:alphaModFix/>
          </a:blip>
          <a:stretch>
            <a:fillRect/>
          </a:stretch>
        </p:blipFill>
        <p:spPr>
          <a:xfrm>
            <a:off x="729450" y="3123750"/>
            <a:ext cx="5963274" cy="929600"/>
          </a:xfrm>
          <a:prstGeom prst="rect">
            <a:avLst/>
          </a:prstGeom>
          <a:noFill/>
          <a:ln>
            <a:noFill/>
          </a:ln>
        </p:spPr>
      </p:pic>
      <p:pic>
        <p:nvPicPr>
          <p:cNvPr id="278" name="Google Shape;278;g13d9438bfba_6_116"/>
          <p:cNvPicPr preferRelativeResize="0"/>
          <p:nvPr/>
        </p:nvPicPr>
        <p:blipFill>
          <a:blip r:embed="rId5">
            <a:alphaModFix/>
          </a:blip>
          <a:stretch>
            <a:fillRect/>
          </a:stretch>
        </p:blipFill>
        <p:spPr>
          <a:xfrm>
            <a:off x="729438" y="2571750"/>
            <a:ext cx="8117825" cy="552000"/>
          </a:xfrm>
          <a:prstGeom prst="rect">
            <a:avLst/>
          </a:prstGeom>
          <a:noFill/>
          <a:ln>
            <a:noFill/>
          </a:ln>
        </p:spPr>
      </p:pic>
      <p:pic>
        <p:nvPicPr>
          <p:cNvPr id="279" name="Google Shape;279;g13d9438bfba_6_116"/>
          <p:cNvPicPr preferRelativeResize="0"/>
          <p:nvPr/>
        </p:nvPicPr>
        <p:blipFill>
          <a:blip r:embed="rId6">
            <a:alphaModFix/>
          </a:blip>
          <a:stretch>
            <a:fillRect/>
          </a:stretch>
        </p:blipFill>
        <p:spPr>
          <a:xfrm>
            <a:off x="729450" y="1764850"/>
            <a:ext cx="8259950" cy="80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3d9438bfba_9_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Collaborative Filtering </a:t>
            </a:r>
            <a:r>
              <a:rPr lang="en"/>
              <a:t>Code - Create a data source</a:t>
            </a:r>
            <a:endParaRPr/>
          </a:p>
        </p:txBody>
      </p:sp>
      <p:sp>
        <p:nvSpPr>
          <p:cNvPr id="285" name="Google Shape;285;g13d9438bfba_9_17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g13d9438bfba_9_170"/>
          <p:cNvPicPr preferRelativeResize="0"/>
          <p:nvPr/>
        </p:nvPicPr>
        <p:blipFill>
          <a:blip r:embed="rId3">
            <a:alphaModFix/>
          </a:blip>
          <a:stretch>
            <a:fillRect/>
          </a:stretch>
        </p:blipFill>
        <p:spPr>
          <a:xfrm>
            <a:off x="1022725" y="1956325"/>
            <a:ext cx="5592712" cy="2984849"/>
          </a:xfrm>
          <a:prstGeom prst="rect">
            <a:avLst/>
          </a:prstGeom>
          <a:noFill/>
          <a:ln>
            <a:noFill/>
          </a:ln>
        </p:spPr>
      </p:pic>
      <p:pic>
        <p:nvPicPr>
          <p:cNvPr id="287" name="Google Shape;287;g13d9438bfba_9_170"/>
          <p:cNvPicPr preferRelativeResize="0"/>
          <p:nvPr/>
        </p:nvPicPr>
        <p:blipFill>
          <a:blip r:embed="rId4">
            <a:alphaModFix/>
          </a:blip>
          <a:stretch>
            <a:fillRect/>
          </a:stretch>
        </p:blipFill>
        <p:spPr>
          <a:xfrm>
            <a:off x="8287800" y="0"/>
            <a:ext cx="856200" cy="1073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3d9438bfba_9_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Collaborative Filtering Code - Create a sparse matrix</a:t>
            </a:r>
            <a:endParaRPr/>
          </a:p>
        </p:txBody>
      </p:sp>
      <p:sp>
        <p:nvSpPr>
          <p:cNvPr id="293" name="Google Shape;293;g13d9438bfba_9_18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4" name="Google Shape;294;g13d9438bfba_9_184"/>
          <p:cNvPicPr preferRelativeResize="0"/>
          <p:nvPr/>
        </p:nvPicPr>
        <p:blipFill>
          <a:blip r:embed="rId3">
            <a:alphaModFix/>
          </a:blip>
          <a:stretch>
            <a:fillRect/>
          </a:stretch>
        </p:blipFill>
        <p:spPr>
          <a:xfrm>
            <a:off x="799850" y="1916650"/>
            <a:ext cx="7544300" cy="2918800"/>
          </a:xfrm>
          <a:prstGeom prst="rect">
            <a:avLst/>
          </a:prstGeom>
          <a:noFill/>
          <a:ln>
            <a:noFill/>
          </a:ln>
        </p:spPr>
      </p:pic>
      <p:pic>
        <p:nvPicPr>
          <p:cNvPr id="295" name="Google Shape;295;g13d9438bfba_9_184"/>
          <p:cNvPicPr preferRelativeResize="0"/>
          <p:nvPr/>
        </p:nvPicPr>
        <p:blipFill>
          <a:blip r:embed="rId4">
            <a:alphaModFix/>
          </a:blip>
          <a:stretch>
            <a:fillRect/>
          </a:stretch>
        </p:blipFill>
        <p:spPr>
          <a:xfrm>
            <a:off x="8287800" y="0"/>
            <a:ext cx="856200" cy="1073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3d9438bfba_9_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Collaborative Filtering Code - Build a KNN Model </a:t>
            </a:r>
            <a:endParaRPr/>
          </a:p>
        </p:txBody>
      </p:sp>
      <p:sp>
        <p:nvSpPr>
          <p:cNvPr id="301" name="Google Shape;301;g13d9438bfba_9_17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g13d9438bfba_9_178"/>
          <p:cNvPicPr preferRelativeResize="0"/>
          <p:nvPr/>
        </p:nvPicPr>
        <p:blipFill>
          <a:blip r:embed="rId3">
            <a:alphaModFix/>
          </a:blip>
          <a:stretch>
            <a:fillRect/>
          </a:stretch>
        </p:blipFill>
        <p:spPr>
          <a:xfrm>
            <a:off x="994200" y="1853850"/>
            <a:ext cx="6694227" cy="2984850"/>
          </a:xfrm>
          <a:prstGeom prst="rect">
            <a:avLst/>
          </a:prstGeom>
          <a:noFill/>
          <a:ln>
            <a:noFill/>
          </a:ln>
        </p:spPr>
      </p:pic>
      <p:pic>
        <p:nvPicPr>
          <p:cNvPr id="303" name="Google Shape;303;g13d9438bfba_9_178"/>
          <p:cNvPicPr preferRelativeResize="0"/>
          <p:nvPr/>
        </p:nvPicPr>
        <p:blipFill>
          <a:blip r:embed="rId4">
            <a:alphaModFix/>
          </a:blip>
          <a:stretch>
            <a:fillRect/>
          </a:stretch>
        </p:blipFill>
        <p:spPr>
          <a:xfrm>
            <a:off x="8287800" y="0"/>
            <a:ext cx="856200" cy="1073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3d9438bfba_9_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Collaborative Filtering Code - Use distances to retrieve recommendations</a:t>
            </a:r>
            <a:endParaRPr/>
          </a:p>
        </p:txBody>
      </p:sp>
      <p:sp>
        <p:nvSpPr>
          <p:cNvPr id="309" name="Google Shape;309;g13d9438bfba_9_19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g13d9438bfba_9_193"/>
          <p:cNvPicPr preferRelativeResize="0"/>
          <p:nvPr/>
        </p:nvPicPr>
        <p:blipFill>
          <a:blip r:embed="rId3">
            <a:alphaModFix/>
          </a:blip>
          <a:stretch>
            <a:fillRect/>
          </a:stretch>
        </p:blipFill>
        <p:spPr>
          <a:xfrm>
            <a:off x="1265250" y="2161550"/>
            <a:ext cx="4954974" cy="2588301"/>
          </a:xfrm>
          <a:prstGeom prst="rect">
            <a:avLst/>
          </a:prstGeom>
          <a:noFill/>
          <a:ln>
            <a:noFill/>
          </a:ln>
        </p:spPr>
      </p:pic>
      <p:pic>
        <p:nvPicPr>
          <p:cNvPr id="311" name="Google Shape;311;g13d9438bfba_9_193"/>
          <p:cNvPicPr preferRelativeResize="0"/>
          <p:nvPr/>
        </p:nvPicPr>
        <p:blipFill>
          <a:blip r:embed="rId4">
            <a:alphaModFix/>
          </a:blip>
          <a:stretch>
            <a:fillRect/>
          </a:stretch>
        </p:blipFill>
        <p:spPr>
          <a:xfrm>
            <a:off x="8287800" y="0"/>
            <a:ext cx="856200" cy="1073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3d9438bfba_6_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 Based Code - Building tf-idf Document Vectors</a:t>
            </a:r>
            <a:endParaRPr/>
          </a:p>
          <a:p>
            <a:pPr indent="0" lvl="0" marL="0" rtl="0" algn="l">
              <a:spcBef>
                <a:spcPts val="0"/>
              </a:spcBef>
              <a:spcAft>
                <a:spcPts val="0"/>
              </a:spcAft>
              <a:buNone/>
            </a:pPr>
            <a:r>
              <a:t/>
            </a:r>
            <a:endParaRPr/>
          </a:p>
        </p:txBody>
      </p:sp>
      <p:sp>
        <p:nvSpPr>
          <p:cNvPr id="317" name="Google Shape;317;g13d9438bfba_6_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g13d9438bfba_6_46"/>
          <p:cNvPicPr preferRelativeResize="0"/>
          <p:nvPr/>
        </p:nvPicPr>
        <p:blipFill>
          <a:blip r:embed="rId3">
            <a:alphaModFix/>
          </a:blip>
          <a:stretch>
            <a:fillRect/>
          </a:stretch>
        </p:blipFill>
        <p:spPr>
          <a:xfrm>
            <a:off x="729450" y="2215325"/>
            <a:ext cx="4807575" cy="1988200"/>
          </a:xfrm>
          <a:prstGeom prst="rect">
            <a:avLst/>
          </a:prstGeom>
          <a:noFill/>
          <a:ln>
            <a:noFill/>
          </a:ln>
        </p:spPr>
      </p:pic>
      <p:pic>
        <p:nvPicPr>
          <p:cNvPr id="319" name="Google Shape;319;g13d9438bfba_6_46"/>
          <p:cNvPicPr preferRelativeResize="0"/>
          <p:nvPr/>
        </p:nvPicPr>
        <p:blipFill>
          <a:blip r:embed="rId4">
            <a:alphaModFix/>
          </a:blip>
          <a:stretch>
            <a:fillRect/>
          </a:stretch>
        </p:blipFill>
        <p:spPr>
          <a:xfrm>
            <a:off x="729450" y="4203525"/>
            <a:ext cx="4807576" cy="619125"/>
          </a:xfrm>
          <a:prstGeom prst="rect">
            <a:avLst/>
          </a:prstGeom>
          <a:noFill/>
          <a:ln>
            <a:noFill/>
          </a:ln>
        </p:spPr>
      </p:pic>
      <p:pic>
        <p:nvPicPr>
          <p:cNvPr id="320" name="Google Shape;320;g13d9438bfba_6_46"/>
          <p:cNvPicPr preferRelativeResize="0"/>
          <p:nvPr/>
        </p:nvPicPr>
        <p:blipFill>
          <a:blip r:embed="rId5">
            <a:alphaModFix/>
          </a:blip>
          <a:stretch>
            <a:fillRect/>
          </a:stretch>
        </p:blipFill>
        <p:spPr>
          <a:xfrm>
            <a:off x="8287800" y="0"/>
            <a:ext cx="856200" cy="1073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3d9438bfba_6_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 Based Code - Cosine Similarity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6" name="Google Shape;326;g13d9438bfba_6_5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7" name="Google Shape;327;g13d9438bfba_6_53"/>
          <p:cNvPicPr preferRelativeResize="0"/>
          <p:nvPr/>
        </p:nvPicPr>
        <p:blipFill>
          <a:blip r:embed="rId3">
            <a:alphaModFix/>
          </a:blip>
          <a:stretch>
            <a:fillRect/>
          </a:stretch>
        </p:blipFill>
        <p:spPr>
          <a:xfrm>
            <a:off x="729449" y="1938150"/>
            <a:ext cx="7461950" cy="2600325"/>
          </a:xfrm>
          <a:prstGeom prst="rect">
            <a:avLst/>
          </a:prstGeom>
          <a:noFill/>
          <a:ln>
            <a:noFill/>
          </a:ln>
        </p:spPr>
      </p:pic>
      <p:pic>
        <p:nvPicPr>
          <p:cNvPr id="328" name="Google Shape;328;g13d9438bfba_6_53"/>
          <p:cNvPicPr preferRelativeResize="0"/>
          <p:nvPr/>
        </p:nvPicPr>
        <p:blipFill>
          <a:blip r:embed="rId4">
            <a:alphaModFix/>
          </a:blip>
          <a:stretch>
            <a:fillRect/>
          </a:stretch>
        </p:blipFill>
        <p:spPr>
          <a:xfrm>
            <a:off x="8287800" y="0"/>
            <a:ext cx="856200" cy="1073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3d9438bfba_6_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 Based Code - Recommender Function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4" name="Google Shape;334;g13d9438bfba_6_5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g13d9438bfba_6_59"/>
          <p:cNvPicPr preferRelativeResize="0"/>
          <p:nvPr/>
        </p:nvPicPr>
        <p:blipFill>
          <a:blip r:embed="rId3">
            <a:alphaModFix/>
          </a:blip>
          <a:stretch>
            <a:fillRect/>
          </a:stretch>
        </p:blipFill>
        <p:spPr>
          <a:xfrm>
            <a:off x="859850" y="1919550"/>
            <a:ext cx="7935776" cy="2764600"/>
          </a:xfrm>
          <a:prstGeom prst="rect">
            <a:avLst/>
          </a:prstGeom>
          <a:noFill/>
          <a:ln>
            <a:noFill/>
          </a:ln>
        </p:spPr>
      </p:pic>
      <p:pic>
        <p:nvPicPr>
          <p:cNvPr id="336" name="Google Shape;336;g13d9438bfba_6_59"/>
          <p:cNvPicPr preferRelativeResize="0"/>
          <p:nvPr/>
        </p:nvPicPr>
        <p:blipFill>
          <a:blip r:embed="rId4">
            <a:alphaModFix/>
          </a:blip>
          <a:stretch>
            <a:fillRect/>
          </a:stretch>
        </p:blipFill>
        <p:spPr>
          <a:xfrm>
            <a:off x="8287800" y="0"/>
            <a:ext cx="856200" cy="1073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3d9438bfba_6_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103" name="Google Shape;103;g13d9438bfba_6_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a:t>Introduction  - Amulya</a:t>
            </a:r>
            <a:endParaRPr sz="1800"/>
          </a:p>
          <a:p>
            <a:pPr indent="-342900" lvl="0" marL="457200" rtl="0" algn="l">
              <a:spcBef>
                <a:spcPts val="0"/>
              </a:spcBef>
              <a:spcAft>
                <a:spcPts val="0"/>
              </a:spcAft>
              <a:buSzPts val="1800"/>
              <a:buAutoNum type="arabicPeriod"/>
            </a:pPr>
            <a:r>
              <a:rPr lang="en" sz="1800"/>
              <a:t>EDA/Feature engineering - Satish and Vamsi</a:t>
            </a:r>
            <a:endParaRPr sz="1800"/>
          </a:p>
          <a:p>
            <a:pPr indent="-342900" lvl="0" marL="457200" rtl="0" algn="l">
              <a:spcBef>
                <a:spcPts val="0"/>
              </a:spcBef>
              <a:spcAft>
                <a:spcPts val="0"/>
              </a:spcAft>
              <a:buSzPts val="1800"/>
              <a:buAutoNum type="arabicPeriod"/>
            </a:pPr>
            <a:r>
              <a:rPr lang="en" sz="1800"/>
              <a:t>Collaborative</a:t>
            </a:r>
            <a:r>
              <a:rPr lang="en" sz="1800"/>
              <a:t> Filter - Swathi</a:t>
            </a:r>
            <a:endParaRPr sz="1800"/>
          </a:p>
          <a:p>
            <a:pPr indent="-342900" lvl="0" marL="457200" rtl="0" algn="l">
              <a:spcBef>
                <a:spcPts val="0"/>
              </a:spcBef>
              <a:spcAft>
                <a:spcPts val="0"/>
              </a:spcAft>
              <a:buSzPts val="1800"/>
              <a:buAutoNum type="arabicPeriod"/>
            </a:pPr>
            <a:r>
              <a:rPr lang="en" sz="1800"/>
              <a:t>Content based filter - Rahul</a:t>
            </a:r>
            <a:endParaRPr sz="1800"/>
          </a:p>
          <a:p>
            <a:pPr indent="-342900" lvl="0" marL="457200" rtl="0" algn="l">
              <a:spcBef>
                <a:spcPts val="0"/>
              </a:spcBef>
              <a:spcAft>
                <a:spcPts val="0"/>
              </a:spcAft>
              <a:buSzPts val="1800"/>
              <a:buAutoNum type="arabicPeriod"/>
            </a:pPr>
            <a:r>
              <a:rPr lang="en" sz="1800"/>
              <a:t>Recommandation UI and Insights - Deepa</a:t>
            </a:r>
            <a:endParaRPr sz="1800"/>
          </a:p>
          <a:p>
            <a:pPr indent="0" lvl="0" marL="457200" rtl="0" algn="l">
              <a:spcBef>
                <a:spcPts val="0"/>
              </a:spcBef>
              <a:spcAft>
                <a:spcPts val="0"/>
              </a:spcAft>
              <a:buNone/>
            </a:pPr>
            <a:r>
              <a:t/>
            </a:r>
            <a:endParaRPr/>
          </a:p>
        </p:txBody>
      </p:sp>
      <p:sp>
        <p:nvSpPr>
          <p:cNvPr id="104" name="Google Shape;104;g13d9438bfba_6_6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05" name="Google Shape;105;g13d9438bfba_6_65"/>
          <p:cNvPicPr preferRelativeResize="0"/>
          <p:nvPr/>
        </p:nvPicPr>
        <p:blipFill>
          <a:blip r:embed="rId3">
            <a:alphaModFix/>
          </a:blip>
          <a:stretch>
            <a:fillRect/>
          </a:stretch>
        </p:blipFill>
        <p:spPr>
          <a:xfrm>
            <a:off x="8287800" y="0"/>
            <a:ext cx="856200" cy="1073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502450" y="1356275"/>
            <a:ext cx="5470500" cy="5352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SzPct val="111111"/>
              <a:buNone/>
            </a:pPr>
            <a:r>
              <a:rPr lang="en"/>
              <a:t>Business Relevance </a:t>
            </a:r>
            <a:endParaRPr/>
          </a:p>
        </p:txBody>
      </p:sp>
      <p:sp>
        <p:nvSpPr>
          <p:cNvPr id="111" name="Google Shape;111;p3"/>
          <p:cNvSpPr txBox="1"/>
          <p:nvPr>
            <p:ph idx="1" type="body"/>
          </p:nvPr>
        </p:nvSpPr>
        <p:spPr>
          <a:xfrm>
            <a:off x="51025" y="2078875"/>
            <a:ext cx="6087600" cy="2768700"/>
          </a:xfrm>
          <a:prstGeom prst="rect">
            <a:avLst/>
          </a:prstGeom>
          <a:noFill/>
          <a:ln>
            <a:noFill/>
          </a:ln>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Clr>
                <a:srgbClr val="000000"/>
              </a:buClr>
              <a:buSzPts val="1300"/>
              <a:buChar char="●"/>
            </a:pPr>
            <a:r>
              <a:rPr lang="en">
                <a:solidFill>
                  <a:srgbClr val="000000"/>
                </a:solidFill>
              </a:rPr>
              <a:t>In this rapidly changing world people are always looking for a easier way out in all things that also include recommendations for what they might like. Hence recommender systems has been increasingly popular in a day to day life. </a:t>
            </a:r>
            <a:endParaRPr>
              <a:solidFill>
                <a:srgbClr val="000000"/>
              </a:solidFill>
            </a:endParaRPr>
          </a:p>
          <a:p>
            <a:pPr indent="-311150" lvl="0" marL="457200" rtl="0" algn="just">
              <a:lnSpc>
                <a:spcPct val="150000"/>
              </a:lnSpc>
              <a:spcBef>
                <a:spcPts val="0"/>
              </a:spcBef>
              <a:spcAft>
                <a:spcPts val="0"/>
              </a:spcAft>
              <a:buClr>
                <a:srgbClr val="000000"/>
              </a:buClr>
              <a:buSzPts val="1300"/>
              <a:buChar char="●"/>
            </a:pPr>
            <a:r>
              <a:rPr lang="en">
                <a:solidFill>
                  <a:srgbClr val="000000"/>
                </a:solidFill>
              </a:rPr>
              <a:t>Recommender systems aim to predict users' interests and recommend product/services that quite likely are interesting for them.</a:t>
            </a:r>
            <a:endParaRPr>
              <a:solidFill>
                <a:srgbClr val="000000"/>
              </a:solidFill>
            </a:endParaRPr>
          </a:p>
          <a:p>
            <a:pPr indent="-311150" lvl="0" marL="457200" rtl="0" algn="just">
              <a:lnSpc>
                <a:spcPct val="150000"/>
              </a:lnSpc>
              <a:spcBef>
                <a:spcPts val="0"/>
              </a:spcBef>
              <a:spcAft>
                <a:spcPts val="0"/>
              </a:spcAft>
              <a:buClr>
                <a:srgbClr val="000000"/>
              </a:buClr>
              <a:buSzPts val="1300"/>
              <a:buChar char="●"/>
            </a:pPr>
            <a:r>
              <a:rPr lang="en">
                <a:solidFill>
                  <a:srgbClr val="000000"/>
                </a:solidFill>
              </a:rPr>
              <a:t>In this project we will be discussing how to build a Movie Recommendation System using collaborative filtering by implementing the K-Nearest Neighbors algorithm.</a:t>
            </a:r>
            <a:endParaRPr>
              <a:solidFill>
                <a:srgbClr val="000000"/>
              </a:solidFill>
            </a:endParaRPr>
          </a:p>
        </p:txBody>
      </p:sp>
      <p:pic>
        <p:nvPicPr>
          <p:cNvPr id="112" name="Google Shape;112;p3"/>
          <p:cNvPicPr preferRelativeResize="0"/>
          <p:nvPr/>
        </p:nvPicPr>
        <p:blipFill rotWithShape="1">
          <a:blip r:embed="rId3">
            <a:alphaModFix/>
          </a:blip>
          <a:srcRect b="0" l="1515" r="51137" t="0"/>
          <a:stretch/>
        </p:blipFill>
        <p:spPr>
          <a:xfrm>
            <a:off x="6138650" y="1468425"/>
            <a:ext cx="2786825" cy="3261175"/>
          </a:xfrm>
          <a:prstGeom prst="rect">
            <a:avLst/>
          </a:prstGeom>
          <a:noFill/>
          <a:ln>
            <a:noFill/>
          </a:ln>
        </p:spPr>
      </p:pic>
      <p:sp>
        <p:nvSpPr>
          <p:cNvPr id="113" name="Google Shape;113;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14" name="Google Shape;114;p3"/>
          <p:cNvPicPr preferRelativeResize="0"/>
          <p:nvPr/>
        </p:nvPicPr>
        <p:blipFill>
          <a:blip r:embed="rId4">
            <a:alphaModFix/>
          </a:blip>
          <a:stretch>
            <a:fillRect/>
          </a:stretch>
        </p:blipFill>
        <p:spPr>
          <a:xfrm>
            <a:off x="8287800" y="0"/>
            <a:ext cx="856200" cy="1073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13d9438bfba_12_0"/>
          <p:cNvSpPr txBox="1"/>
          <p:nvPr>
            <p:ph type="title"/>
          </p:nvPr>
        </p:nvSpPr>
        <p:spPr>
          <a:xfrm>
            <a:off x="727650" y="1196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Survey and What’s new? </a:t>
            </a:r>
            <a:endParaRPr/>
          </a:p>
        </p:txBody>
      </p:sp>
      <p:sp>
        <p:nvSpPr>
          <p:cNvPr id="120" name="Google Shape;120;g13d9438bfba_12_0"/>
          <p:cNvSpPr txBox="1"/>
          <p:nvPr>
            <p:ph idx="1" type="body"/>
          </p:nvPr>
        </p:nvSpPr>
        <p:spPr>
          <a:xfrm>
            <a:off x="422100" y="1731350"/>
            <a:ext cx="8663100" cy="8403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1400"/>
              </a:spcBef>
              <a:spcAft>
                <a:spcPts val="0"/>
              </a:spcAft>
              <a:buNone/>
            </a:pPr>
            <a:r>
              <a:rPr lang="en" sz="1700">
                <a:solidFill>
                  <a:srgbClr val="292929"/>
                </a:solidFill>
                <a:highlight>
                  <a:srgbClr val="FFFFFF"/>
                </a:highlight>
              </a:rPr>
              <a:t>1.Introduction To Recommender Systems Published in </a:t>
            </a:r>
            <a:r>
              <a:rPr lang="en" sz="1700">
                <a:solidFill>
                  <a:srgbClr val="292929"/>
                </a:solidFill>
                <a:highlight>
                  <a:srgbClr val="FFFFFF"/>
                </a:highlight>
                <a:uFill>
                  <a:noFill/>
                </a:uFill>
                <a:hlinkClick r:id="rId3">
                  <a:extLst>
                    <a:ext uri="{A12FA001-AC4F-418D-AE19-62706E023703}">
                      <ahyp:hlinkClr val="tx"/>
                    </a:ext>
                  </a:extLst>
                </a:hlinkClick>
              </a:rPr>
              <a:t>Towards Data Science</a:t>
            </a:r>
            <a:r>
              <a:rPr lang="en"/>
              <a:t> </a:t>
            </a:r>
            <a:r>
              <a:rPr lang="en" sz="1700" u="sng">
                <a:solidFill>
                  <a:schemeClr val="hlink"/>
                </a:solidFill>
                <a:highlight>
                  <a:srgbClr val="FFFFFF"/>
                </a:highlight>
                <a:hlinkClick r:id="rId4"/>
              </a:rPr>
              <a:t>Link</a:t>
            </a:r>
            <a:endParaRPr sz="1600">
              <a:solidFill>
                <a:srgbClr val="24292E"/>
              </a:solidFill>
              <a:highlight>
                <a:srgbClr val="FFFFFF"/>
              </a:highlight>
            </a:endParaRPr>
          </a:p>
          <a:p>
            <a:pPr indent="0" lvl="0" marL="0" rtl="0" algn="l">
              <a:lnSpc>
                <a:spcPct val="100000"/>
              </a:lnSpc>
              <a:spcBef>
                <a:spcPts val="1400"/>
              </a:spcBef>
              <a:spcAft>
                <a:spcPts val="0"/>
              </a:spcAft>
              <a:buNone/>
            </a:pPr>
            <a:r>
              <a:rPr lang="en" sz="1600">
                <a:solidFill>
                  <a:srgbClr val="24292E"/>
                </a:solidFill>
                <a:highlight>
                  <a:srgbClr val="FFFFFF"/>
                </a:highlight>
              </a:rPr>
              <a:t>2.TF-IDF and similarity score published on </a:t>
            </a:r>
            <a:r>
              <a:rPr lang="en" sz="1600">
                <a:solidFill>
                  <a:srgbClr val="24292E"/>
                </a:solidFill>
                <a:highlight>
                  <a:srgbClr val="FFFFFF"/>
                </a:highlight>
                <a:uFill>
                  <a:noFill/>
                </a:uFill>
                <a:hlinkClick r:id="rId5">
                  <a:extLst>
                    <a:ext uri="{A12FA001-AC4F-418D-AE19-62706E023703}">
                      <ahyp:hlinkClr val="tx"/>
                    </a:ext>
                  </a:extLst>
                </a:hlinkClick>
              </a:rPr>
              <a:t>Chan`s Jupyter</a:t>
            </a:r>
            <a:r>
              <a:rPr lang="en" sz="1600">
                <a:solidFill>
                  <a:srgbClr val="24292E"/>
                </a:solidFill>
                <a:highlight>
                  <a:srgbClr val="FFFFFF"/>
                </a:highlight>
              </a:rPr>
              <a:t> </a:t>
            </a:r>
            <a:r>
              <a:rPr lang="en" sz="1700" u="sng">
                <a:solidFill>
                  <a:schemeClr val="hlink"/>
                </a:solidFill>
                <a:highlight>
                  <a:srgbClr val="FFFFFF"/>
                </a:highlight>
              </a:rPr>
              <a:t>- </a:t>
            </a:r>
            <a:r>
              <a:rPr lang="en" sz="1700" u="sng">
                <a:solidFill>
                  <a:schemeClr val="hlink"/>
                </a:solidFill>
                <a:highlight>
                  <a:srgbClr val="FFFFFF"/>
                </a:highlight>
                <a:hlinkClick r:id="rId6"/>
              </a:rPr>
              <a:t>Link</a:t>
            </a:r>
            <a:r>
              <a:rPr lang="en" sz="600" u="sng">
                <a:solidFill>
                  <a:schemeClr val="hlink"/>
                </a:solidFill>
                <a:hlinkClick r:id="rId7"/>
              </a:rPr>
              <a:t> </a:t>
            </a:r>
            <a:endParaRPr sz="600"/>
          </a:p>
          <a:p>
            <a:pPr indent="0" lvl="0" marL="0" rtl="0" algn="l">
              <a:spcBef>
                <a:spcPts val="0"/>
              </a:spcBef>
              <a:spcAft>
                <a:spcPts val="0"/>
              </a:spcAft>
              <a:buNone/>
            </a:pPr>
            <a:r>
              <a:t/>
            </a:r>
            <a:endParaRPr sz="800"/>
          </a:p>
        </p:txBody>
      </p:sp>
      <p:sp>
        <p:nvSpPr>
          <p:cNvPr id="121" name="Google Shape;121;g13d9438bfba_12_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22" name="Google Shape;122;g13d9438bfba_12_0"/>
          <p:cNvPicPr preferRelativeResize="0"/>
          <p:nvPr/>
        </p:nvPicPr>
        <p:blipFill>
          <a:blip r:embed="rId8">
            <a:alphaModFix/>
          </a:blip>
          <a:stretch>
            <a:fillRect/>
          </a:stretch>
        </p:blipFill>
        <p:spPr>
          <a:xfrm>
            <a:off x="3314225" y="3197287"/>
            <a:ext cx="5532727" cy="2000700"/>
          </a:xfrm>
          <a:prstGeom prst="rect">
            <a:avLst/>
          </a:prstGeom>
          <a:noFill/>
          <a:ln>
            <a:noFill/>
          </a:ln>
        </p:spPr>
      </p:pic>
      <p:pic>
        <p:nvPicPr>
          <p:cNvPr id="123" name="Google Shape;123;g13d9438bfba_12_0"/>
          <p:cNvPicPr preferRelativeResize="0"/>
          <p:nvPr/>
        </p:nvPicPr>
        <p:blipFill>
          <a:blip r:embed="rId9">
            <a:alphaModFix/>
          </a:blip>
          <a:stretch>
            <a:fillRect/>
          </a:stretch>
        </p:blipFill>
        <p:spPr>
          <a:xfrm>
            <a:off x="0" y="3251825"/>
            <a:ext cx="3234799" cy="1891625"/>
          </a:xfrm>
          <a:prstGeom prst="rect">
            <a:avLst/>
          </a:prstGeom>
          <a:noFill/>
          <a:ln>
            <a:noFill/>
          </a:ln>
        </p:spPr>
      </p:pic>
      <p:pic>
        <p:nvPicPr>
          <p:cNvPr id="124" name="Google Shape;124;g13d9438bfba_12_0"/>
          <p:cNvPicPr preferRelativeResize="0"/>
          <p:nvPr/>
        </p:nvPicPr>
        <p:blipFill>
          <a:blip r:embed="rId10">
            <a:alphaModFix/>
          </a:blip>
          <a:stretch>
            <a:fillRect/>
          </a:stretch>
        </p:blipFill>
        <p:spPr>
          <a:xfrm>
            <a:off x="8287800" y="0"/>
            <a:ext cx="856200" cy="1073650"/>
          </a:xfrm>
          <a:prstGeom prst="rect">
            <a:avLst/>
          </a:prstGeom>
          <a:noFill/>
          <a:ln>
            <a:noFill/>
          </a:ln>
        </p:spPr>
      </p:pic>
      <p:sp>
        <p:nvSpPr>
          <p:cNvPr id="125" name="Google Shape;125;g13d9438bfba_12_0"/>
          <p:cNvSpPr txBox="1"/>
          <p:nvPr/>
        </p:nvSpPr>
        <p:spPr>
          <a:xfrm>
            <a:off x="0" y="2711638"/>
            <a:ext cx="62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Google form to collect the data from Real Users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3d9438bfba_8_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Questions to be explored</a:t>
            </a:r>
            <a:endParaRPr/>
          </a:p>
        </p:txBody>
      </p:sp>
      <p:sp>
        <p:nvSpPr>
          <p:cNvPr id="131" name="Google Shape;131;g13d9438bfba_8_24"/>
          <p:cNvSpPr txBox="1"/>
          <p:nvPr>
            <p:ph idx="1" type="body"/>
          </p:nvPr>
        </p:nvSpPr>
        <p:spPr>
          <a:xfrm>
            <a:off x="424825" y="2020300"/>
            <a:ext cx="5490000" cy="2261100"/>
          </a:xfrm>
          <a:prstGeom prst="rect">
            <a:avLst/>
          </a:prstGeom>
          <a:noFill/>
          <a:ln>
            <a:noFill/>
          </a:ln>
        </p:spPr>
        <p:txBody>
          <a:bodyPr anchorCtr="0" anchor="t" bIns="91425" lIns="91425" spcFirstLastPara="1" rIns="91425" wrap="square" tIns="91425">
            <a:noAutofit/>
          </a:bodyPr>
          <a:lstStyle/>
          <a:p>
            <a:pPr indent="-311467" lvl="0" marL="457200" rtl="0" algn="just">
              <a:lnSpc>
                <a:spcPct val="190000"/>
              </a:lnSpc>
              <a:spcBef>
                <a:spcPts val="0"/>
              </a:spcBef>
              <a:spcAft>
                <a:spcPts val="0"/>
              </a:spcAft>
              <a:buClr>
                <a:srgbClr val="000000"/>
              </a:buClr>
              <a:buSzPts val="1305"/>
              <a:buAutoNum type="arabicPeriod"/>
            </a:pPr>
            <a:r>
              <a:rPr lang="en" sz="1305">
                <a:solidFill>
                  <a:srgbClr val="000000"/>
                </a:solidFill>
              </a:rPr>
              <a:t>What is the most liked in each year?</a:t>
            </a:r>
            <a:endParaRPr sz="1305">
              <a:solidFill>
                <a:srgbClr val="000000"/>
              </a:solidFill>
            </a:endParaRPr>
          </a:p>
          <a:p>
            <a:pPr indent="-311467" lvl="0" marL="457200" rtl="0" algn="just">
              <a:lnSpc>
                <a:spcPct val="190000"/>
              </a:lnSpc>
              <a:spcBef>
                <a:spcPts val="0"/>
              </a:spcBef>
              <a:spcAft>
                <a:spcPts val="0"/>
              </a:spcAft>
              <a:buClr>
                <a:srgbClr val="000000"/>
              </a:buClr>
              <a:buSzPts val="1305"/>
              <a:buAutoNum type="arabicPeriod"/>
            </a:pPr>
            <a:r>
              <a:rPr lang="en" sz="1305">
                <a:solidFill>
                  <a:srgbClr val="000000"/>
                </a:solidFill>
              </a:rPr>
              <a:t>The best movies of all time between 1996 to 2015 based on the average ratings?</a:t>
            </a:r>
            <a:endParaRPr sz="1305">
              <a:solidFill>
                <a:srgbClr val="000000"/>
              </a:solidFill>
            </a:endParaRPr>
          </a:p>
          <a:p>
            <a:pPr indent="-311467" lvl="0" marL="457200" rtl="0" algn="just">
              <a:lnSpc>
                <a:spcPct val="190000"/>
              </a:lnSpc>
              <a:spcBef>
                <a:spcPts val="0"/>
              </a:spcBef>
              <a:spcAft>
                <a:spcPts val="0"/>
              </a:spcAft>
              <a:buClr>
                <a:srgbClr val="000000"/>
              </a:buClr>
              <a:buSzPts val="1305"/>
              <a:buAutoNum type="arabicPeriod"/>
            </a:pPr>
            <a:r>
              <a:rPr lang="en" sz="1305">
                <a:solidFill>
                  <a:srgbClr val="000000"/>
                </a:solidFill>
              </a:rPr>
              <a:t>What is the change in trend of the movie genres over the period of time from 1990’s to 2020’s?</a:t>
            </a:r>
            <a:endParaRPr sz="1305">
              <a:solidFill>
                <a:srgbClr val="000000"/>
              </a:solidFill>
            </a:endParaRPr>
          </a:p>
          <a:p>
            <a:pPr indent="-311467" lvl="0" marL="457200" rtl="0" algn="just">
              <a:lnSpc>
                <a:spcPct val="190000"/>
              </a:lnSpc>
              <a:spcBef>
                <a:spcPts val="0"/>
              </a:spcBef>
              <a:spcAft>
                <a:spcPts val="0"/>
              </a:spcAft>
              <a:buClr>
                <a:srgbClr val="000000"/>
              </a:buClr>
              <a:buSzPts val="1305"/>
              <a:buAutoNum type="arabicPeriod"/>
            </a:pPr>
            <a:r>
              <a:rPr lang="en" sz="1305">
                <a:solidFill>
                  <a:srgbClr val="000000"/>
                </a:solidFill>
              </a:rPr>
              <a:t>Identifying the highest relevant movies for a particular one based on both ratings and genres?</a:t>
            </a:r>
            <a:endParaRPr sz="1305">
              <a:solidFill>
                <a:srgbClr val="000000"/>
              </a:solidFill>
            </a:endParaRPr>
          </a:p>
          <a:p>
            <a:pPr indent="0" lvl="0" marL="0" rtl="0" algn="just">
              <a:lnSpc>
                <a:spcPct val="190000"/>
              </a:lnSpc>
              <a:spcBef>
                <a:spcPts val="1200"/>
              </a:spcBef>
              <a:spcAft>
                <a:spcPts val="0"/>
              </a:spcAft>
              <a:buSzPts val="935"/>
              <a:buNone/>
            </a:pPr>
            <a:r>
              <a:t/>
            </a:r>
            <a:endParaRPr sz="1305"/>
          </a:p>
          <a:p>
            <a:pPr indent="0" lvl="0" marL="0" rtl="0" algn="just">
              <a:lnSpc>
                <a:spcPct val="190000"/>
              </a:lnSpc>
              <a:spcBef>
                <a:spcPts val="1200"/>
              </a:spcBef>
              <a:spcAft>
                <a:spcPts val="1200"/>
              </a:spcAft>
              <a:buSzPts val="935"/>
              <a:buNone/>
            </a:pPr>
            <a:r>
              <a:t/>
            </a:r>
            <a:endParaRPr sz="1305"/>
          </a:p>
        </p:txBody>
      </p:sp>
      <p:sp>
        <p:nvSpPr>
          <p:cNvPr id="132" name="Google Shape;132;g13d9438bfba_8_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33" name="Google Shape;133;g13d9438bfba_8_24"/>
          <p:cNvPicPr preferRelativeResize="0"/>
          <p:nvPr/>
        </p:nvPicPr>
        <p:blipFill rotWithShape="1">
          <a:blip r:embed="rId3">
            <a:alphaModFix/>
          </a:blip>
          <a:srcRect b="0" l="0" r="0" t="0"/>
          <a:stretch/>
        </p:blipFill>
        <p:spPr>
          <a:xfrm>
            <a:off x="6264750" y="1107316"/>
            <a:ext cx="2820250" cy="3760333"/>
          </a:xfrm>
          <a:prstGeom prst="rect">
            <a:avLst/>
          </a:prstGeom>
          <a:noFill/>
          <a:ln>
            <a:noFill/>
          </a:ln>
        </p:spPr>
      </p:pic>
      <p:pic>
        <p:nvPicPr>
          <p:cNvPr id="134" name="Google Shape;134;g13d9438bfba_8_24"/>
          <p:cNvPicPr preferRelativeResize="0"/>
          <p:nvPr/>
        </p:nvPicPr>
        <p:blipFill>
          <a:blip r:embed="rId4">
            <a:alphaModFix/>
          </a:blip>
          <a:stretch>
            <a:fillRect/>
          </a:stretch>
        </p:blipFill>
        <p:spPr>
          <a:xfrm>
            <a:off x="8287800" y="0"/>
            <a:ext cx="856200" cy="1073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Dataset &amp; Data Collection Plan</a:t>
            </a:r>
            <a:endParaRPr/>
          </a:p>
        </p:txBody>
      </p:sp>
      <p:sp>
        <p:nvSpPr>
          <p:cNvPr id="140" name="Google Shape;140;p4"/>
          <p:cNvSpPr txBox="1"/>
          <p:nvPr>
            <p:ph idx="1" type="body"/>
          </p:nvPr>
        </p:nvSpPr>
        <p:spPr>
          <a:xfrm>
            <a:off x="349150" y="1853850"/>
            <a:ext cx="8926800" cy="24549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00000"/>
              </a:buClr>
              <a:buSzPts val="1300"/>
              <a:buChar char="●"/>
            </a:pPr>
            <a:r>
              <a:rPr lang="en">
                <a:solidFill>
                  <a:srgbClr val="000000"/>
                </a:solidFill>
                <a:highlight>
                  <a:srgbClr val="FFFFFF"/>
                </a:highlight>
              </a:rPr>
              <a:t>The dataset is taken from the Kaggle - </a:t>
            </a:r>
            <a:r>
              <a:rPr lang="en" u="sng">
                <a:solidFill>
                  <a:schemeClr val="hlink"/>
                </a:solidFill>
                <a:highlight>
                  <a:srgbClr val="FFFFFF"/>
                </a:highlight>
                <a:hlinkClick r:id="rId3"/>
              </a:rPr>
              <a:t>https://www.kaggle.com/datasets/grouplens/movielens-20m-dataset?select=movie.csv</a:t>
            </a:r>
            <a:endParaRPr>
              <a:solidFill>
                <a:srgbClr val="000000"/>
              </a:solidFill>
              <a:highlight>
                <a:srgbClr val="FFFFFF"/>
              </a:highlight>
            </a:endParaRPr>
          </a:p>
          <a:p>
            <a:pPr indent="-311150" lvl="0" marL="457200" rtl="0" algn="l">
              <a:lnSpc>
                <a:spcPct val="150000"/>
              </a:lnSpc>
              <a:spcBef>
                <a:spcPts val="0"/>
              </a:spcBef>
              <a:spcAft>
                <a:spcPts val="0"/>
              </a:spcAft>
              <a:buClr>
                <a:srgbClr val="000000"/>
              </a:buClr>
              <a:buSzPts val="1300"/>
              <a:buChar char="●"/>
            </a:pPr>
            <a:r>
              <a:rPr lang="en">
                <a:solidFill>
                  <a:srgbClr val="000000"/>
                </a:solidFill>
                <a:highlight>
                  <a:srgbClr val="FFFFFF"/>
                </a:highlight>
              </a:rPr>
              <a:t>The datasets describe ratings and free-text tagging activities from MovieLens, a movie recommendation service. </a:t>
            </a:r>
            <a:endParaRPr>
              <a:solidFill>
                <a:srgbClr val="000000"/>
              </a:solidFill>
              <a:highlight>
                <a:srgbClr val="FFFFFF"/>
              </a:highlight>
            </a:endParaRPr>
          </a:p>
          <a:p>
            <a:pPr indent="-311150" lvl="0" marL="457200" rtl="0" algn="l">
              <a:lnSpc>
                <a:spcPct val="150000"/>
              </a:lnSpc>
              <a:spcBef>
                <a:spcPts val="0"/>
              </a:spcBef>
              <a:spcAft>
                <a:spcPts val="0"/>
              </a:spcAft>
              <a:buClr>
                <a:srgbClr val="000000"/>
              </a:buClr>
              <a:buSzPts val="1300"/>
              <a:buChar char="●"/>
            </a:pPr>
            <a:r>
              <a:rPr lang="en">
                <a:solidFill>
                  <a:srgbClr val="000000"/>
                </a:solidFill>
                <a:highlight>
                  <a:srgbClr val="FFFFFF"/>
                </a:highlight>
              </a:rPr>
              <a:t> It contains 20,000,263 ratings and 465,564 tag applications across 27,278 movies.</a:t>
            </a:r>
            <a:endParaRPr>
              <a:solidFill>
                <a:srgbClr val="000000"/>
              </a:solidFill>
              <a:highlight>
                <a:srgbClr val="FFFFFF"/>
              </a:highlight>
            </a:endParaRPr>
          </a:p>
          <a:p>
            <a:pPr indent="-311150" lvl="0" marL="457200" rtl="0" algn="l">
              <a:lnSpc>
                <a:spcPct val="150000"/>
              </a:lnSpc>
              <a:spcBef>
                <a:spcPts val="0"/>
              </a:spcBef>
              <a:spcAft>
                <a:spcPts val="0"/>
              </a:spcAft>
              <a:buClr>
                <a:srgbClr val="000000"/>
              </a:buClr>
              <a:buSzPts val="1300"/>
              <a:buChar char="●"/>
            </a:pPr>
            <a:r>
              <a:rPr lang="en">
                <a:solidFill>
                  <a:srgbClr val="000000"/>
                </a:solidFill>
                <a:highlight>
                  <a:srgbClr val="FFFFFF"/>
                </a:highlight>
              </a:rPr>
              <a:t>These data were created by 138,493 users between January 09, 1995 and March 31, 2015.This dataset was generated on October 17, 2016.</a:t>
            </a:r>
            <a:endParaRPr>
              <a:solidFill>
                <a:srgbClr val="000000"/>
              </a:solidFill>
              <a:highlight>
                <a:srgbClr val="FFFFFF"/>
              </a:highlight>
            </a:endParaRPr>
          </a:p>
          <a:p>
            <a:pPr indent="-311150" lvl="0" marL="457200" rtl="0" algn="l">
              <a:lnSpc>
                <a:spcPct val="150000"/>
              </a:lnSpc>
              <a:spcBef>
                <a:spcPts val="0"/>
              </a:spcBef>
              <a:spcAft>
                <a:spcPts val="0"/>
              </a:spcAft>
              <a:buClr>
                <a:srgbClr val="000000"/>
              </a:buClr>
              <a:buSzPts val="1300"/>
              <a:buChar char="●"/>
            </a:pPr>
            <a:r>
              <a:rPr lang="en">
                <a:solidFill>
                  <a:srgbClr val="000000"/>
                </a:solidFill>
                <a:highlight>
                  <a:srgbClr val="FFFFFF"/>
                </a:highlight>
              </a:rPr>
              <a:t>Users were selected at random for inclusion. All selected users had rated at least 20 movies.</a:t>
            </a:r>
            <a:endParaRPr>
              <a:solidFill>
                <a:srgbClr val="000000"/>
              </a:solidFill>
              <a:highlight>
                <a:srgbClr val="FFFFFF"/>
              </a:highlight>
            </a:endParaRPr>
          </a:p>
        </p:txBody>
      </p:sp>
      <p:sp>
        <p:nvSpPr>
          <p:cNvPr id="141" name="Google Shape;141;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2" name="Google Shape;142;p4"/>
          <p:cNvPicPr preferRelativeResize="0"/>
          <p:nvPr/>
        </p:nvPicPr>
        <p:blipFill rotWithShape="1">
          <a:blip r:embed="rId4">
            <a:alphaModFix/>
          </a:blip>
          <a:srcRect b="15839" l="14726" r="0" t="0"/>
          <a:stretch/>
        </p:blipFill>
        <p:spPr>
          <a:xfrm>
            <a:off x="5887200" y="498325"/>
            <a:ext cx="3256800" cy="1699675"/>
          </a:xfrm>
          <a:prstGeom prst="rect">
            <a:avLst/>
          </a:prstGeom>
          <a:noFill/>
          <a:ln>
            <a:noFill/>
          </a:ln>
        </p:spPr>
      </p:pic>
      <p:pic>
        <p:nvPicPr>
          <p:cNvPr id="143" name="Google Shape;143;p4"/>
          <p:cNvPicPr preferRelativeResize="0"/>
          <p:nvPr/>
        </p:nvPicPr>
        <p:blipFill>
          <a:blip r:embed="rId5">
            <a:alphaModFix/>
          </a:blip>
          <a:stretch>
            <a:fillRect/>
          </a:stretch>
        </p:blipFill>
        <p:spPr>
          <a:xfrm>
            <a:off x="8287800" y="0"/>
            <a:ext cx="856200" cy="1073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Description</a:t>
            </a:r>
            <a:endParaRPr/>
          </a:p>
        </p:txBody>
      </p:sp>
      <p:graphicFrame>
        <p:nvGraphicFramePr>
          <p:cNvPr id="149" name="Google Shape;149;p5"/>
          <p:cNvGraphicFramePr/>
          <p:nvPr/>
        </p:nvGraphicFramePr>
        <p:xfrm>
          <a:off x="652675" y="2012800"/>
          <a:ext cx="3000000" cy="3000000"/>
        </p:xfrm>
        <a:graphic>
          <a:graphicData uri="http://schemas.openxmlformats.org/drawingml/2006/table">
            <a:tbl>
              <a:tblPr>
                <a:noFill/>
                <a:tableStyleId>{5D138360-F24A-400A-A118-07E3D22B548A}</a:tableStyleId>
              </a:tblPr>
              <a:tblGrid>
                <a:gridCol w="1193150"/>
                <a:gridCol w="1075725"/>
                <a:gridCol w="1026700"/>
                <a:gridCol w="831950"/>
                <a:gridCol w="1779150"/>
                <a:gridCol w="1673125"/>
              </a:tblGrid>
              <a:tr h="209550">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Lato"/>
                          <a:ea typeface="Lato"/>
                          <a:cs typeface="Lato"/>
                          <a:sym typeface="Lato"/>
                        </a:rPr>
                        <a:t>tag.csv </a:t>
                      </a:r>
                      <a:endParaRPr b="1"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Lato"/>
                          <a:ea typeface="Lato"/>
                          <a:cs typeface="Lato"/>
                          <a:sym typeface="Lato"/>
                        </a:rPr>
                        <a:t>rating.csv</a:t>
                      </a:r>
                      <a:endParaRPr b="1"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4A86E8">
                        <a:alpha val="65480"/>
                      </a:srgbClr>
                    </a:solidFill>
                  </a:tcPr>
                </a:tc>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Lato"/>
                          <a:ea typeface="Lato"/>
                          <a:cs typeface="Lato"/>
                          <a:sym typeface="Lato"/>
                        </a:rPr>
                        <a:t>movie.csv </a:t>
                      </a:r>
                      <a:endParaRPr b="1"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4A86E8">
                        <a:alpha val="65480"/>
                      </a:srgbClr>
                    </a:solidFill>
                  </a:tcPr>
                </a:tc>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Lato"/>
                          <a:ea typeface="Lato"/>
                          <a:cs typeface="Lato"/>
                          <a:sym typeface="Lato"/>
                        </a:rPr>
                        <a:t>link.csv</a:t>
                      </a:r>
                      <a:endParaRPr b="1"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Lato"/>
                          <a:ea typeface="Lato"/>
                          <a:cs typeface="Lato"/>
                          <a:sym typeface="Lato"/>
                        </a:rPr>
                        <a:t>genome_scores.csv</a:t>
                      </a:r>
                      <a:endParaRPr b="1"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Lato"/>
                          <a:ea typeface="Lato"/>
                          <a:cs typeface="Lato"/>
                          <a:sym typeface="Lato"/>
                        </a:rPr>
                        <a:t>genome_tags.csv</a:t>
                      </a:r>
                      <a:endParaRPr b="1"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381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userId</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userId</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4A86E8">
                        <a:alpha val="65480"/>
                      </a:srgbClr>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movieId</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4A86E8">
                        <a:alpha val="65480"/>
                      </a:srgbClr>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movieId</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movieId</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tagId</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movieId</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movieId</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4A86E8">
                        <a:alpha val="65480"/>
                      </a:srgbClr>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title</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4A86E8">
                        <a:alpha val="65480"/>
                      </a:srgbClr>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imdbId</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tagId</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tag</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tag</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rating</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4A86E8">
                        <a:alpha val="65480"/>
                      </a:srgbClr>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genres</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4A86E8">
                        <a:alpha val="65480"/>
                      </a:srgbClr>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tmbdId</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relevance</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 </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381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timestamp</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timestamp</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4A86E8">
                        <a:alpha val="65480"/>
                      </a:srgbClr>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 </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4A86E8">
                        <a:alpha val="65480"/>
                      </a:srgbClr>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 </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 </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 </a:t>
                      </a:r>
                      <a:endParaRPr sz="13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50" name="Google Shape;150;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1" name="Google Shape;151;p5"/>
          <p:cNvPicPr preferRelativeResize="0"/>
          <p:nvPr/>
        </p:nvPicPr>
        <p:blipFill>
          <a:blip r:embed="rId3">
            <a:alphaModFix/>
          </a:blip>
          <a:stretch>
            <a:fillRect/>
          </a:stretch>
        </p:blipFill>
        <p:spPr>
          <a:xfrm>
            <a:off x="8287800" y="0"/>
            <a:ext cx="856200" cy="107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
          <p:cNvSpPr txBox="1"/>
          <p:nvPr>
            <p:ph type="title"/>
          </p:nvPr>
        </p:nvSpPr>
        <p:spPr>
          <a:xfrm>
            <a:off x="657350" y="1307925"/>
            <a:ext cx="7688700" cy="329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a:t>
            </a:r>
            <a:endParaRPr/>
          </a:p>
        </p:txBody>
      </p:sp>
      <p:sp>
        <p:nvSpPr>
          <p:cNvPr id="157" name="Google Shape;157;p2"/>
          <p:cNvSpPr txBox="1"/>
          <p:nvPr>
            <p:ph idx="1" type="body"/>
          </p:nvPr>
        </p:nvSpPr>
        <p:spPr>
          <a:xfrm>
            <a:off x="350575" y="1871600"/>
            <a:ext cx="3906600" cy="27126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rgbClr val="000000"/>
                </a:solidFill>
              </a:rPr>
              <a:t>The Entertainment industry has grown rapidly over the years,  which can be seen in the  graph and also, we observed the learning curve by post 20th century with respect to the movies</a:t>
            </a:r>
            <a:endParaRPr>
              <a:solidFill>
                <a:srgbClr val="000000"/>
              </a:solidFill>
            </a:endParaRPr>
          </a:p>
          <a:p>
            <a:pPr indent="0" lvl="0" marL="0" rtl="0" algn="l">
              <a:spcBef>
                <a:spcPts val="1200"/>
              </a:spcBef>
              <a:spcAft>
                <a:spcPts val="0"/>
              </a:spcAft>
              <a:buNone/>
            </a:pPr>
            <a:r>
              <a:rPr lang="en">
                <a:solidFill>
                  <a:srgbClr val="000000"/>
                </a:solidFill>
              </a:rPr>
              <a:t>In each year different movie genres have been picked based on aggregate rating.</a:t>
            </a:r>
            <a:endParaRPr>
              <a:solidFill>
                <a:srgbClr val="000000"/>
              </a:solidFill>
            </a:endParaRPr>
          </a:p>
          <a:p>
            <a:pPr indent="0" lvl="0" marL="0" rtl="0" algn="l">
              <a:spcBef>
                <a:spcPts val="1200"/>
              </a:spcBef>
              <a:spcAft>
                <a:spcPts val="0"/>
              </a:spcAft>
              <a:buNone/>
            </a:pPr>
            <a:r>
              <a:rPr lang="en">
                <a:solidFill>
                  <a:srgbClr val="000000"/>
                </a:solidFill>
              </a:rPr>
              <a:t>In the year 2008 (Dark knight) has got the highest of 85k when compared to all other movies.</a:t>
            </a:r>
            <a:endParaRPr>
              <a:solidFill>
                <a:srgbClr val="000000"/>
              </a:solidFill>
            </a:endParaRPr>
          </a:p>
          <a:p>
            <a:pPr indent="0" lvl="0" marL="0" rtl="0" algn="l">
              <a:spcBef>
                <a:spcPts val="1200"/>
              </a:spcBef>
              <a:spcAft>
                <a:spcPts val="0"/>
              </a:spcAft>
              <a:buNone/>
            </a:pPr>
            <a:r>
              <a:t/>
            </a:r>
            <a:endParaRPr sz="1305">
              <a:solidFill>
                <a:srgbClr val="000000"/>
              </a:solidFill>
            </a:endParaRPr>
          </a:p>
          <a:p>
            <a:pPr indent="0" lvl="0" marL="0" rtl="0" algn="just">
              <a:lnSpc>
                <a:spcPct val="190000"/>
              </a:lnSpc>
              <a:spcBef>
                <a:spcPts val="1200"/>
              </a:spcBef>
              <a:spcAft>
                <a:spcPts val="0"/>
              </a:spcAft>
              <a:buNone/>
            </a:pPr>
            <a:r>
              <a:t/>
            </a:r>
            <a:endParaRPr sz="1305">
              <a:solidFill>
                <a:srgbClr val="000000"/>
              </a:solidFill>
            </a:endParaRPr>
          </a:p>
          <a:p>
            <a:pPr indent="0" lvl="0" marL="0" rtl="0" algn="just">
              <a:lnSpc>
                <a:spcPct val="190000"/>
              </a:lnSpc>
              <a:spcBef>
                <a:spcPts val="0"/>
              </a:spcBef>
              <a:spcAft>
                <a:spcPts val="0"/>
              </a:spcAft>
              <a:buNone/>
            </a:pPr>
            <a:r>
              <a:t/>
            </a:r>
            <a:endParaRPr sz="1305">
              <a:solidFill>
                <a:srgbClr val="000000"/>
              </a:solidFill>
            </a:endParaRPr>
          </a:p>
          <a:p>
            <a:pPr indent="0" lvl="0" marL="0" rtl="0" algn="just">
              <a:lnSpc>
                <a:spcPct val="190000"/>
              </a:lnSpc>
              <a:spcBef>
                <a:spcPts val="0"/>
              </a:spcBef>
              <a:spcAft>
                <a:spcPts val="0"/>
              </a:spcAft>
              <a:buNone/>
            </a:pPr>
            <a:r>
              <a:t/>
            </a:r>
            <a:endParaRPr sz="1305">
              <a:solidFill>
                <a:srgbClr val="000000"/>
              </a:solidFill>
            </a:endParaRPr>
          </a:p>
        </p:txBody>
      </p:sp>
      <p:sp>
        <p:nvSpPr>
          <p:cNvPr id="158" name="Google Shape;158;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9" name="Google Shape;159;p2"/>
          <p:cNvPicPr preferRelativeResize="0"/>
          <p:nvPr/>
        </p:nvPicPr>
        <p:blipFill>
          <a:blip r:embed="rId3">
            <a:alphaModFix/>
          </a:blip>
          <a:stretch>
            <a:fillRect/>
          </a:stretch>
        </p:blipFill>
        <p:spPr>
          <a:xfrm>
            <a:off x="4331375" y="1029550"/>
            <a:ext cx="4546351" cy="2084306"/>
          </a:xfrm>
          <a:prstGeom prst="rect">
            <a:avLst/>
          </a:prstGeom>
          <a:noFill/>
          <a:ln>
            <a:noFill/>
          </a:ln>
        </p:spPr>
      </p:pic>
      <p:pic>
        <p:nvPicPr>
          <p:cNvPr id="160" name="Google Shape;160;p2"/>
          <p:cNvPicPr preferRelativeResize="0"/>
          <p:nvPr/>
        </p:nvPicPr>
        <p:blipFill>
          <a:blip r:embed="rId4">
            <a:alphaModFix/>
          </a:blip>
          <a:stretch>
            <a:fillRect/>
          </a:stretch>
        </p:blipFill>
        <p:spPr>
          <a:xfrm>
            <a:off x="4331375" y="3140275"/>
            <a:ext cx="4844474" cy="2003225"/>
          </a:xfrm>
          <a:prstGeom prst="rect">
            <a:avLst/>
          </a:prstGeom>
          <a:noFill/>
          <a:ln>
            <a:noFill/>
          </a:ln>
        </p:spPr>
      </p:pic>
      <p:pic>
        <p:nvPicPr>
          <p:cNvPr id="161" name="Google Shape;161;p2"/>
          <p:cNvPicPr preferRelativeResize="0"/>
          <p:nvPr/>
        </p:nvPicPr>
        <p:blipFill>
          <a:blip r:embed="rId5">
            <a:alphaModFix/>
          </a:blip>
          <a:stretch>
            <a:fillRect/>
          </a:stretch>
        </p:blipFill>
        <p:spPr>
          <a:xfrm>
            <a:off x="8287800" y="0"/>
            <a:ext cx="856200" cy="1073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